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92" r:id="rId3"/>
    <p:sldId id="290" r:id="rId4"/>
    <p:sldId id="306" r:id="rId5"/>
    <p:sldId id="294" r:id="rId6"/>
    <p:sldId id="303" r:id="rId7"/>
    <p:sldId id="304" r:id="rId8"/>
    <p:sldId id="260" r:id="rId9"/>
    <p:sldId id="261" r:id="rId10"/>
    <p:sldId id="262" r:id="rId11"/>
    <p:sldId id="263" r:id="rId12"/>
    <p:sldId id="259" r:id="rId13"/>
    <p:sldId id="258" r:id="rId14"/>
    <p:sldId id="264" r:id="rId15"/>
    <p:sldId id="265" r:id="rId16"/>
    <p:sldId id="26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52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53CF10-64CD-469F-ACBF-F3F137A3C94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0489FB8-FBBC-4320-9976-97C98F3F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14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flurries.wordpress.com/tag/hot-air-ballooning/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wmf"/><Relationship Id="rId7" Type="http://schemas.openxmlformats.org/officeDocument/2006/relationships/image" Target="../media/image18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69876"/>
            <a:ext cx="9144000" cy="53647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5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mygb</a:t>
            </a:r>
            <a:r>
              <a:rPr lang="en-US" sz="5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PµeZx</a:t>
            </a:r>
            <a:r>
              <a:rPr lang="en-US" sz="5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we.Gmwm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Abvm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©),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Gg.Gmwm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MwYZ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endParaRPr lang="en-US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ইন্সট্রাক্টর</a:t>
            </a:r>
            <a:r>
              <a:rPr lang="en-US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29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নন-টেক</a:t>
            </a:r>
            <a:r>
              <a:rPr lang="en-US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 </a:t>
            </a:r>
            <a:r>
              <a:rPr lang="en-US" sz="29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গণিত</a:t>
            </a:r>
            <a:endParaRPr lang="en-US" sz="29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‡`k </a:t>
            </a:r>
            <a:r>
              <a:rPr lang="en-US" sz="3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mv‡f</a:t>
            </a:r>
            <a:r>
              <a:rPr lang="en-US" sz="3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en-US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ইন্সটিটিউট,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Contact no -01992006462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326"/>
            <a:ext cx="91440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tx2"/>
                </a:solidFill>
              </a:rPr>
              <a:t>স্বাগতম</a:t>
            </a:r>
            <a:endParaRPr lang="en-US" sz="8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81600" cy="457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cÖkœ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864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9(ii).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𝐥𝐨𝐠𝟐</m:t>
                        </m:r>
                      </m:sup>
                      <m:e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𝐥</m:t>
                          </m:r>
                          <m:r>
                            <a:rPr lang="en-US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𝒐𝒈</m:t>
                          </m:r>
                          <m:r>
                            <a:rPr lang="en-US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</m:mr>
                      <m:mr>
                        <m:e>
                          <m:r>
                            <a:rPr lang="en-US" b="1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𝒍𝒐𝒈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-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 = 1   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𝐛</m:t>
                        </m:r>
                      </m:sub>
                      <m:sup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sup>
                      <m:e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p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[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𝐚</m:t>
                          </m:r>
                        </m:e>
                      </m:mr>
                      <m:mr>
                        <m:e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𝐛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loga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logb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17.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l-GR" b="1" i="0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𝛑</m:t>
                        </m:r>
                      </m:sub>
                      <m:sup>
                        <m:r>
                          <a:rPr lang="el-GR" b="1" i="0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𝛑</m:t>
                        </m:r>
                      </m:sup>
                      <m:e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𝐝𝐲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b>
                      <m:sup>
                        <m: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p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𝒅𝒚</m:t>
                        </m:r>
                      </m:e>
                    </m:nary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[y]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a:rPr lang="el-GR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𝝅</m:t>
                          </m:r>
                        </m:e>
                      </m:mr>
                      <m:mr>
                        <m:e>
                          <m:box>
                            <m:boxPr>
                              <m:ctrlPr>
                                <a:rPr lang="en-US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b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b="1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𝝅</m:t>
                              </m:r>
                            </m:e>
                          </m:box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𝝅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𝝅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𝝅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sub>
                      <m:sup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𝐛</m:t>
                        </m:r>
                      </m:sup>
                      <m:e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𝐟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´</m:t>
                            </m:r>
                          </m:sup>
                        </m:sSup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sup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´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[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(x)]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𝐛</m:t>
                          </m:r>
                        </m:e>
                      </m:mr>
                      <m:mr>
                        <m:e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𝐚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f(b) – f(a)    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86400"/>
              </a:xfrm>
              <a:blipFill rotWithShape="1">
                <a:blip r:embed="rId2"/>
                <a:stretch>
                  <a:fillRect l="-1111" b="-2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514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29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29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cÖkœ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>
                <a:normAutofit fontScale="40000" lnSpcReduction="2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6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sub>
                      <m:sup>
                        <m: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sup>
                      <m:e>
                        <m: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6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60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6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6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b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p>
                      <m:e>
                        <m:r>
                          <a:rPr lang="en-US" sz="60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  <m:r>
                          <a:rPr lang="en-US" sz="6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</m:e>
                    </m:nary>
                    <m:r>
                      <m:rPr>
                        <m:nor/>
                      </m:rPr>
                      <a:rPr lang="en-US" sz="6000" b="1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6000" b="1" i="0" dirty="0" smtClean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6000" b="1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]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6000" b="1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𝐞</m:t>
                          </m:r>
                        </m:e>
                      </m:mr>
                      <m:mr>
                        <m:e>
                          <m:box>
                            <m:boxPr>
                              <m:ctrlPr>
                                <a:rPr lang="en-US" sz="6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6000" b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6000" b="1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𝐞</m:t>
                              </m:r>
                            </m:e>
                          </m:box>
                        </m:e>
                      </m:mr>
                    </m:m>
                    <m:r>
                      <m:rPr>
                        <m:nor/>
                      </m:rPr>
                      <a:rPr lang="en-US" sz="6000" b="1" dirty="0">
                        <a:solidFill>
                          <a:prstClr val="black"/>
                        </a:solidFill>
                        <a:latin typeface="SutonnyMJ" pitchFamily="2" charset="0"/>
                        <a:cs typeface="SutonnyMJ" pitchFamily="2" charset="0"/>
                      </a:rPr>
                      <m:t>  = </m:t>
                    </m:r>
                    <m:r>
                      <m:rPr>
                        <m:nor/>
                      </m:rPr>
                      <a:rPr lang="en-US" sz="6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e</m:t>
                    </m:r>
                    <m:r>
                      <m:rPr>
                        <m:nor/>
                      </m:rPr>
                      <a:rPr lang="en-US" sz="6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e</m:t>
                    </m:r>
                    <m:r>
                      <m:rPr>
                        <m:nor/>
                      </m:rPr>
                      <a:rPr lang="en-US" sz="6000" b="1" dirty="0">
                        <a:solidFill>
                          <a:prstClr val="black"/>
                        </a:solidFill>
                        <a:latin typeface="SutonnyMJ" pitchFamily="2" charset="0"/>
                        <a:cs typeface="SutonnyMJ" pitchFamily="2" charset="0"/>
                      </a:rPr>
                      <m:t> =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𝟐</m:t>
                    </m:r>
                    <m:r>
                      <m:rPr>
                        <m:nor/>
                      </m:rPr>
                      <a:rPr lang="en-US" sz="6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e</m:t>
                    </m:r>
                    <m:r>
                      <m:rPr>
                        <m:nor/>
                      </m:rPr>
                      <a:rPr lang="en-US" sz="6000" b="1" dirty="0">
                        <a:solidFill>
                          <a:prstClr val="black"/>
                        </a:solidFill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6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Ans</m:t>
                    </m:r>
                    <m:r>
                      <m:rPr>
                        <m:nor/>
                      </m:rPr>
                      <a:rPr lang="en-US" sz="6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6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l-GR" sz="6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sz="6000" b="1" i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l-GR" sz="6000" b="1" i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𝐜𝐨𝐬𝐱𝐝𝐱</m:t>
                        </m:r>
                      </m:e>
                    </m:nary>
                  </m:oMath>
                </a14:m>
                <a:r>
                  <a:rPr lang="en-US" sz="6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60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6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l-GR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sz="6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l-GR" sz="6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𝒄𝒐𝒔𝒙𝒅𝒙</m:t>
                        </m:r>
                      </m:e>
                    </m:nary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6000" b="1" i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  <m:r>
                          <a:rPr lang="en-US" sz="60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60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box>
                                <m:boxPr>
                                  <m:ctrlPr>
                                    <a:rPr lang="en-US" sz="6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6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6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mr>
                          <m:mr>
                            <m:e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func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r>
                          <a:rPr lang="en-US" sz="6000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𝐬𝐢𝐧</m:t>
                        </m:r>
                      </m:fName>
                      <m:e>
                        <m:f>
                          <m:fPr>
                            <m:ctrlP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SutonnyMJ" pitchFamily="2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6000" b="1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−</m:t>
                    </m:r>
                    <m:r>
                      <a:rPr lang="en-US" sz="6000" b="1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𝐬𝐢𝐧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(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1-0)=1 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6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60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6000" b="1" i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  <m:e>
                        <m:f>
                          <m:fPr>
                            <m:ctrlPr>
                              <a:rPr lang="en-US" sz="6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sz="6000" b="1" i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6000" b="1" i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6000" b="1" i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6000" b="1" i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6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60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6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14:m>
                  <m:oMath xmlns:m="http://schemas.openxmlformats.org/officeDocument/2006/math">
                    <m:r>
                      <a:rPr lang="en-US" sz="6000" b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  <m:e>
                        <m:f>
                          <m:fPr>
                            <m:ctrlP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6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[ </m:t>
                            </m:r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6000" b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 ]</m:t>
                        </m:r>
                      </m:e>
                    </m:func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6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6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√</m:t>
                          </m:r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6000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SutonnyMJ" pitchFamily="2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60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SutonnyMJ" pitchFamily="2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6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SutonnyMJ" pitchFamily="2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6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SutonnyMJ" pitchFamily="2" charset="0"/>
                                  </a:rPr>
                                  <m:t>−</m:t>
                                </m:r>
                                <m:r>
                                  <a:rPr lang="en-US" sz="6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SutonnyMJ" pitchFamily="2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60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SutonnyMJ" pitchFamily="2" charset="0"/>
                              </a:rPr>
                              <m:t>𝟏</m:t>
                            </m:r>
                          </m:e>
                        </m:func>
                      </m:e>
                    </m:func>
                  </m:oMath>
                </a14:m>
                <a:endParaRPr lang="en-US" sz="6000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60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p>
                    </m:sSup>
                    <m:r>
                      <a:rPr lang="en-US" sz="6000" b="1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𝐭𝐚𝐧</m:t>
                    </m:r>
                    <m:f>
                      <m:f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6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22.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6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6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6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6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6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dx= </a:t>
                </a:r>
                <a:r>
                  <a:rPr lang="en-US" sz="60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6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14:m>
                  <m:oMath xmlns:m="http://schemas.openxmlformats.org/officeDocument/2006/math">
                    <m:r>
                      <a:rPr lang="en-US" sz="6000" b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dx= 2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6000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6000" b="1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</m:mr>
                      <m:mr>
                        <m:e>
                          <m:box>
                            <m:boxPr>
                              <m:ctrlPr>
                                <a:rPr lang="en-US" sz="6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a:rPr lang="en-US" sz="6000" b="1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box>
                        </m:e>
                      </m:mr>
                    </m:m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6000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[ 2⁴ - 0⁴ </a:t>
                </a:r>
                <a:r>
                  <a:rPr lang="en-US" sz="6000" b="1" dirty="0">
                    <a:solidFill>
                      <a:prstClr val="black"/>
                    </a:solidFill>
                    <a:latin typeface="Calibri"/>
                    <a:cs typeface="Calibri"/>
                  </a:rPr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prstClr val="black"/>
                            </a:solidFill>
                            <a:latin typeface="Cambria Math"/>
                            <a:cs typeface="Calibri"/>
                          </a:rPr>
                          <m:t>𝟏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prstClr val="black"/>
                            </a:solidFill>
                            <a:latin typeface="Cambria Math"/>
                            <a:cs typeface="Calibri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( 16 – 0 ) = 8  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 rotWithShape="1">
                <a:blip r:embed="rId2"/>
                <a:stretch>
                  <a:fillRect l="-1111" t="-1297" b="-7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5008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Aa¨v‡qi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cwVZ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cÖkœvejx</a:t>
            </a:r>
            <a:endParaRPr lang="en-US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b="1" i="0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𝐬𝐢𝐧𝐱𝐝𝐱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dy=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sup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nary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brk m:alnAt="24"/>
                              </m:rP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m:rPr>
                                <m:brk m:alnAt="24"/>
                              </m:rP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b="1" i="0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0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𝟑𝐱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srgbClr val="0066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b="-4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BIIT (Bogra)\Desktop\3333\4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648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04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Aa¨v‡qi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cwVZ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cÖkœvejx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</p:spPr>
            <p:txBody>
              <a:bodyPr>
                <a:normAutofit lnSpcReduction="10000"/>
              </a:bodyPr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𝐥</m:t>
                        </m:r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𝐨𝐠𝟏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p>
                      <m:e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l-GR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p>
                      <m:e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𝐝𝐲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sup>
                      <m:e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𝐟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´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p>
                      <m:e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l-GR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𝐜𝐨𝐬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dx=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  <a:blipFill rotWithShape="1">
                <a:blip r:embed="rId2"/>
                <a:stretch>
                  <a:fillRect l="-593" b="-6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BIIT (Bogra)\Desktop\3333\4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5029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648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562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e>
                    </m:nary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𝟑𝐱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⁴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hvwRZdjwbY©q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e>
                    </m:nary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⁴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dx                        </a:t>
                </a:r>
                <a:r>
                  <a:rPr lang="en-US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b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𝐳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𝐝𝐳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z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⁴</m:t>
                    </m:r>
                  </m:oMath>
                </a14:m>
                <a:endParaRPr lang="en-US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nary>
                      <m:nary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𝐳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½</m:t>
                        </m:r>
                      </m:e>
                    </m:nary>
                  </m:oMath>
                </a14:m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:r>
                  <a:rPr lang="en-US" b="1" dirty="0" err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/dx = 12x³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SutonnyMJ" pitchFamily="2" charset="0"/>
                      </a:rPr>
                      <m:t>[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𝐳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SutonnyMJ" pitchFamily="2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b="1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SutonnyMJ" pitchFamily="2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</m:m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                  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dirty="0" smtClean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𝐝𝐳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 = x³dx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e>
                      <m:sup>
                        <m:box>
                          <m:box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SutonnyMJ" pitchFamily="2" charset="0"/>
                      </a:rPr>
                      <m:t> −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SutonnyMJ" pitchFamily="2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                      wjwgU:    hLb</a:t>
                </a:r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x = 0,  z = 1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[ 8 – 1]                                               </a:t>
                </a:r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x = 1, z = 4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562600"/>
              </a:xfrm>
              <a:blipFill rotWithShape="1">
                <a:blip r:embed="rId2"/>
                <a:stretch>
                  <a:fillRect l="-1111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724400" y="20574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715000"/>
              </a:xfrm>
            </p:spPr>
            <p:txBody>
              <a:bodyPr>
                <a:normAutofit fontScale="85000" lnSpcReduction="20000"/>
              </a:bodyPr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𝐱𝐝𝐱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Gi †</a:t>
                </a: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hvwRZdj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𝐜𝐨𝐬𝟐𝐱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)}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𝐜𝐨𝐬𝟐𝐱</m:t>
                            </m:r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𝐜</m:t>
                            </m:r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𝐨𝐬𝟐𝐱</m:t>
                            </m:r>
                          </m:e>
                        </m: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                   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𝐜𝐨𝐬𝟐𝐱</m:t>
                            </m:r>
                          </m:e>
                        </m: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                   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</m:den>
                            </m:f>
                          </m:e>
                        </m:box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𝟐𝐜𝐨𝐬𝟐𝐱</m:t>
                            </m:r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𝐜𝐨𝐬</m:t>
                                </m:r>
                                <m:r>
                                  <a:rPr lang="en-US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</m:den>
                            </m:f>
                          </m:e>
                        </m:box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𝟐𝐜𝐨𝐬𝟐𝐱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𝐜𝐨𝐬𝟒𝐱</m:t>
                            </m:r>
                          </m:e>
                        </m: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𝟐𝐜𝐨𝐬𝟐𝐱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𝐜𝐨𝐬𝟒𝐱</m:t>
                            </m:r>
                          </m:e>
                        </m: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715000"/>
              </a:xfrm>
              <a:blipFill>
                <a:blip r:embed="rId2"/>
                <a:stretch>
                  <a:fillRect l="-741" t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BIIT (Bogra)\Desktop\3333\images.jp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6609"/>
            <a:ext cx="2895600" cy="23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IT (Bogra)\Desktop\3333\images.jpga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2438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55387"/>
              </p:ext>
            </p:extLst>
          </p:nvPr>
        </p:nvGraphicFramePr>
        <p:xfrm>
          <a:off x="3314700" y="3189630"/>
          <a:ext cx="144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583920" progId="Equation.3">
                  <p:embed/>
                </p:oleObj>
              </mc:Choice>
              <mc:Fallback>
                <p:oleObj name="Equation" r:id="rId5" imgW="85068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4700" y="3189630"/>
                        <a:ext cx="1447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636372"/>
              </p:ext>
            </p:extLst>
          </p:nvPr>
        </p:nvGraphicFramePr>
        <p:xfrm>
          <a:off x="3505200" y="3733800"/>
          <a:ext cx="15986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583920" progId="Equation.3">
                  <p:embed/>
                </p:oleObj>
              </mc:Choice>
              <mc:Fallback>
                <p:oleObj name="Equation" r:id="rId7" imgW="939600" imgH="58392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3733800"/>
                        <a:ext cx="159861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509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marL="0" indent="0">
                  <a:buNone/>
                </a:pPr>
                <a:endParaRPr/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nary>
                      <m:nary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+ 2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𝐜𝐨𝐬𝟐𝐱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}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box>
                                <m:box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func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1" i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𝐬𝐢𝐧𝟐𝐱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fName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box>
                                <m:box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func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fName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box>
                                <m:box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func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}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- 0 ) + ( sin2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- sin0 )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( sin4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- sin0 )}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+ 0 - 0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(0 - 0)}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1111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Users\BIIT (Bogra)\Desktop\3333\11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41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marL="182880" lvl="0" indent="-182880">
                  <a:spcBef>
                    <a:spcPct val="20000"/>
                  </a:spcBef>
                </a:pPr>
                <a:r>
                  <a:rPr lang="en-US" sz="2800" b="1" spc="0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13(i).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pc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800" b="1" i="1" spc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 spc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pc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pc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sz="2800" b="1" i="1" spc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800" b="1" i="0" spc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𝐜𝐨𝐬𝐱</m:t>
                            </m:r>
                            <m:r>
                              <a:rPr lang="en-US" sz="2800" b="1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2800" b="1" i="1" spc="0">
                                <a:solidFill>
                                  <a:srgbClr val="FF000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𝐬</m:t>
                            </m:r>
                            <m:r>
                              <a:rPr lang="en-US" sz="2800" b="1" i="0" spc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𝐢𝐧</m:t>
                            </m:r>
                          </m:e>
                          <m:sup>
                            <m:r>
                              <a:rPr lang="en-US" sz="2800" b="1" i="1" spc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 spc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𝒙𝒅𝒙</m:t>
                        </m:r>
                      </m:e>
                    </m:nary>
                  </m:oMath>
                </a14:m>
                <a:r>
                  <a:rPr lang="en-US" sz="2800" b="1" spc="0" dirty="0">
                    <a:solidFill>
                      <a:srgbClr val="FF0000"/>
                    </a:solidFill>
                    <a:latin typeface="SutonnyMJ" pitchFamily="2" charset="0"/>
                    <a:ea typeface="+mn-ea"/>
                    <a:cs typeface="SutonnyMJ" pitchFamily="2" charset="0"/>
                  </a:rPr>
                  <a:t> Gi †</a:t>
                </a:r>
                <a:r>
                  <a:rPr lang="en-US" sz="2800" b="1" spc="0" dirty="0" err="1">
                    <a:solidFill>
                      <a:srgbClr val="FF0000"/>
                    </a:solidFill>
                    <a:latin typeface="SutonnyMJ" pitchFamily="2" charset="0"/>
                    <a:ea typeface="+mn-ea"/>
                    <a:cs typeface="SutonnyMJ" pitchFamily="2" charset="0"/>
                  </a:rPr>
                  <a:t>hvwRZdj</a:t>
                </a:r>
                <a:r>
                  <a:rPr lang="en-US" sz="2800" b="1" spc="0" dirty="0">
                    <a:solidFill>
                      <a:srgbClr val="FF0000"/>
                    </a:solidFill>
                    <a:latin typeface="SutonnyMJ" pitchFamily="2" charset="0"/>
                    <a:ea typeface="+mn-ea"/>
                    <a:cs typeface="SutonnyMJ" pitchFamily="2" charset="0"/>
                  </a:rPr>
                  <a:t> </a:t>
                </a:r>
                <a:r>
                  <a:rPr lang="en-US" sz="2800" b="1" spc="0" dirty="0" err="1">
                    <a:solidFill>
                      <a:srgbClr val="FF0000"/>
                    </a:solidFill>
                    <a:latin typeface="SutonnyMJ" pitchFamily="2" charset="0"/>
                    <a:ea typeface="+mn-ea"/>
                    <a:cs typeface="SutonnyMJ" pitchFamily="2" charset="0"/>
                  </a:rPr>
                  <a:t>wbY©q</a:t>
                </a:r>
                <a:r>
                  <a:rPr lang="en-US" sz="2800" b="1" spc="0" dirty="0">
                    <a:solidFill>
                      <a:srgbClr val="FF0000"/>
                    </a:solidFill>
                    <a:latin typeface="SutonnyMJ" pitchFamily="2" charset="0"/>
                    <a:ea typeface="+mn-ea"/>
                    <a:cs typeface="SutonnyMJ" pitchFamily="2" charset="0"/>
                  </a:rPr>
                  <a:t> Ki|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73352"/>
                <a:ext cx="5105400" cy="51084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j-cs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j-cs"/>
                                  </a:rPr>
                                  <m:t>𝟒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𝒄𝒐𝒔𝒙𝒔𝒊𝒏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𝒙𝒅𝒙</m:t>
                        </m:r>
                      </m:e>
                    </m:nary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³</m:t>
                        </m:r>
                      </m:e>
                    </m:nary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𝐝𝐳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= 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⁴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box>
                            <m:box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dirty="0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√</m:t>
                                  </m:r>
                                  <m:r>
                                    <a:rPr lang="en-US" b="1" i="1" dirty="0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e>
                      </m:mr>
                      <m:mr>
                        <m:e>
                          <m:r>
                            <a:rPr lang="en-US" b="1" i="0" dirty="0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[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)⁴ - 0 ]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-0 ]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73352"/>
                <a:ext cx="5105400" cy="5108448"/>
              </a:xfrm>
              <a:blipFill rotWithShape="1">
                <a:blip r:embed="rId3"/>
                <a:stretch>
                  <a:fillRect l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673352"/>
                <a:ext cx="2743200" cy="31272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a</a:t>
                </a:r>
                <a:r>
                  <a:rPr lang="en-US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wi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z = </a:t>
                </a: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cosxdx</a:t>
                </a:r>
                <a:endPara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24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x = 0 ,     z = 0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0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66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673352"/>
                <a:ext cx="2743200" cy="3127248"/>
              </a:xfrm>
              <a:blipFill rotWithShape="1">
                <a:blip r:embed="rId4"/>
                <a:stretch>
                  <a:fillRect l="-4444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410200" y="19050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BIIT (Bogra)\Desktop\3333\images.jpg8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40704"/>
            <a:ext cx="2743200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5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381000"/>
                <a:ext cx="5867400" cy="64008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2500" b="1" spc="-1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17(i)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 spc="-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1" i="1" spc="-10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500" b="1" i="1" spc="-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500" b="1" i="1" spc="-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b="1" i="1" spc="-1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500" b="1" i="1" spc="-1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f>
                          <m:fPr>
                            <m:ctrlPr>
                              <a:rPr lang="en-US" sz="2500" b="1" i="1" spc="-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 spc="-100">
                                <a:solidFill>
                                  <a:srgbClr val="FF0000"/>
                                </a:solidFill>
                                <a:latin typeface="Cambria Math"/>
                                <a:ea typeface="+mj-ea"/>
                                <a:cs typeface="Times New Roman" pitchFamily="18" charset="0"/>
                              </a:rPr>
                              <m:t>𝒄𝒐𝒔</m:t>
                            </m:r>
                            <m:r>
                              <a:rPr lang="en-US" sz="2500" b="1" i="1" spc="-100">
                                <a:solidFill>
                                  <a:srgbClr val="FF0000"/>
                                </a:solidFill>
                                <a:latin typeface="Cambria Math"/>
                                <a:ea typeface="+mj-ea"/>
                                <a:cs typeface="Times New Roman" pitchFamily="18" charset="0"/>
                              </a:rPr>
                              <m:t>³</m:t>
                            </m:r>
                            <m:r>
                              <a:rPr lang="en-US" sz="2500" b="1" i="1" spc="-100">
                                <a:solidFill>
                                  <a:srgbClr val="FF0000"/>
                                </a:solidFill>
                                <a:latin typeface="Cambria Math"/>
                                <a:ea typeface="+mj-ea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500" b="1" i="1" spc="-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500" b="1" i="1" spc="-1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𝒔𝒊𝒏𝒙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500" b="1" spc="-1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dx </a:t>
                </a:r>
                <a:r>
                  <a:rPr lang="en-US" sz="2200" b="1" dirty="0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Gi †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hvwRZdj</a:t>
                </a:r>
                <a:r>
                  <a:rPr lang="en-US" sz="2200" b="1" dirty="0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wbY©qKi</a:t>
                </a:r>
                <a:r>
                  <a:rPr lang="en-US" sz="2200" b="1" dirty="0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|</a:t>
                </a:r>
                <a:br>
                  <a:rPr lang="en-US" sz="2200" b="1" dirty="0">
                    <a:solidFill>
                      <a:srgbClr val="0000CC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</a:br>
                <a:r>
                  <a:rPr lang="en-US" sz="24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 spc="-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1" i="1" spc="-1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500" b="1" i="1" spc="-1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</m:den>
                            </m:f>
                          </m:e>
                        </m:box>
                      </m:sup>
                      <m:e>
                        <m:f>
                          <m:fPr>
                            <m:ctrlP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𝒄𝒐𝒔</m:t>
                            </m:r>
                            <m: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³</m:t>
                            </m:r>
                            <m: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𝒔𝒊𝒏𝒙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500" b="1" spc="-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</a:p>
              <a:p>
                <a:pPr marL="0" indent="0">
                  <a:buNone/>
                </a:pPr>
                <a:r>
                  <a:rPr lang="en-US" sz="2500" b="1" spc="-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 spc="-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1" i="1" spc="-1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sz="2500" b="1" i="1" spc="-1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0" spc="-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</m:t>
                            </m:r>
                            <m:r>
                              <a:rPr lang="en-US" sz="2500" b="1" i="1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  <m:r>
                              <a:rPr lang="en-US" sz="2500" b="1" i="0" spc="-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𝒔𝒊𝒏𝒙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500" b="1" spc="-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</a:p>
              <a:p>
                <a:pPr marL="0" indent="0">
                  <a:buNone/>
                </a:pPr>
                <a:r>
                  <a:rPr lang="en-US" sz="2500" b="1" spc="-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 spc="-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1" i="1" spc="-1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sz="2500" b="1" i="1" spc="-1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500" b="1" i="1" spc="-1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1" i="0" spc="-1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2500" b="1" i="1" spc="-1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a:rPr lang="en-US" sz="2500" b="1" i="1" spc="-1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𝒄𝒐𝒔𝒙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500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𝒔𝒊𝒏𝒙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500" b="1" spc="-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</a:p>
              <a:p>
                <a:pPr marL="0" indent="0">
                  <a:buNone/>
                </a:pPr>
                <a:r>
                  <a:rPr lang="en-US" sz="2500" b="1" spc="-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 spc="-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1" i="1" spc="-1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500" b="1" i="1" spc="-1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2500" b="1" i="1" spc="-1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2500" b="1" i="1" spc="-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500" b="1" i="1" spc="-1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1" i="1" spc="-1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2500" b="1" i="1" spc="-1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500" b="1" i="1" spc="-10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 spc="-1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500" b="1" i="1" spc="-1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sz="2500" b="1" i="1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sz="2500" b="1" i="0" spc="-1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𝐳</m:t>
                            </m:r>
                          </m:den>
                        </m:f>
                      </m:e>
                    </m:nary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dz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e>
                    </m:nary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dz = [ 2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𝐳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4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box>
                          <m:boxPr>
                            <m:ctrlPr>
                              <a:rPr lang="en-US" sz="2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2400" b="1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4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= 2[ 1 - 0 ]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[ 1 – 0 ] = 2 -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381000"/>
                <a:ext cx="5867400" cy="6400800"/>
              </a:xfrm>
              <a:blipFill>
                <a:blip r:embed="rId2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24600" y="1673352"/>
                <a:ext cx="2590800" cy="3355848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awi,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z = </a:t>
                </a: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cosxdx</a:t>
                </a:r>
                <a:endPara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x = 0,  z = 0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z = 1</a:t>
                </a:r>
                <a:endParaRPr lang="en-US" b="1" dirty="0">
                  <a:solidFill>
                    <a:srgbClr val="0066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24600" y="1673352"/>
                <a:ext cx="2590800" cy="3355848"/>
              </a:xfrm>
              <a:blipFill rotWithShape="1">
                <a:blip r:embed="rId3"/>
                <a:stretch>
                  <a:fillRect l="-4941" t="-1818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096000" y="16764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BIIT (Bogra)\Desktop\3333\images.jpgv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590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02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457200"/>
                <a:ext cx="5715000" cy="61722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𝐜𝐨𝐬𝐱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sinxdx </a:t>
                </a: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Gi †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hvwRZdj</a:t>
                </a: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wbY©qKi</a:t>
                </a: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400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𝒄𝒐𝒔𝒙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dz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        =  3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e>
                    </m:nary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dz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        =  3 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 dirty="0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</m:mr>
                      <m:mr>
                        <m:e>
                          <m:r>
                            <a:rPr lang="en-US" sz="2400" b="1" i="1" dirty="0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  3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1" dirty="0"/>
                  <a:t>–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0 ]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        =  2 [ 2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400" b="1" dirty="0"/>
                  <a:t> –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0 ]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        =  4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457200"/>
                <a:ext cx="5715000" cy="6172200"/>
              </a:xfrm>
              <a:blipFill>
                <a:blip r:embed="rId2"/>
                <a:stretch>
                  <a:fillRect l="-1599" t="-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38800" y="1673352"/>
                <a:ext cx="3429000" cy="3432048"/>
              </a:xfrm>
            </p:spPr>
            <p:txBody>
              <a:bodyPr/>
              <a:lstStyle/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z = 1 -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indent="0">
                  <a:buNone/>
                </a:pPr>
                <a:endParaRPr lang="en-US" sz="1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 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= 0,  z = 1 - 1 = 0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x =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z = 1+1=2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38800" y="1673352"/>
                <a:ext cx="3429000" cy="3432048"/>
              </a:xfrm>
              <a:blipFill rotWithShape="1">
                <a:blip r:embed="rId3"/>
                <a:stretch>
                  <a:fillRect l="-3552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181600" y="18288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BIIT (Bogra)\Desktop\3333\images.jpg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57800"/>
            <a:ext cx="2590800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599" cy="2514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২য় </a:t>
            </a:r>
            <a:r>
              <a:rPr lang="en-US" sz="6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পর্ব</a:t>
            </a:r>
            <a:br>
              <a:rPr lang="en-US" sz="6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0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g¨v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_‡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·-2</a:t>
            </a:r>
            <a:br>
              <a:rPr lang="en-US" sz="6000" dirty="0">
                <a:latin typeface="SutonnyMJ" pitchFamily="2" charset="0"/>
                <a:cs typeface="SutonnyMJ" pitchFamily="2" charset="0"/>
              </a:rPr>
            </a:br>
            <a:r>
              <a:rPr lang="en-US" sz="60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KvW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t 25921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53059"/>
              </p:ext>
            </p:extLst>
          </p:nvPr>
        </p:nvGraphicFramePr>
        <p:xfrm>
          <a:off x="838200" y="4437822"/>
          <a:ext cx="7772400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8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ZvwË¡K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b¤^i</a:t>
                      </a:r>
                      <a:endParaRPr lang="en-US" sz="27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5314" marR="65314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e¨envwiK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b¤^i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5314" marR="65314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me©‡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gvU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b¤^i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5314" marR="65314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ZvwË¡K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avivevwnK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5314" marR="6531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ZvwË¡K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mgvcbx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dvBbvj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5314" marR="6531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e¨envwiK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avivevwnK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5314" marR="65314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60</a:t>
                      </a:r>
                    </a:p>
                  </a:txBody>
                  <a:tcPr marL="65314" marR="6531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90</a:t>
                      </a:r>
                    </a:p>
                  </a:txBody>
                  <a:tcPr marL="65314" marR="6531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50</a:t>
                      </a:r>
                    </a:p>
                  </a:txBody>
                  <a:tcPr marL="65314" marR="6531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200</a:t>
                      </a:r>
                    </a:p>
                  </a:txBody>
                  <a:tcPr marL="65314" marR="65314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3086100"/>
            <a:ext cx="7848600" cy="990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6669" tIns="33334" rIns="66669" bIns="33334" rtlCol="0">
            <a:spAutoFit/>
          </a:bodyPr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b¤^i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e›Ub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t  </a:t>
            </a:r>
            <a:endParaRPr lang="en-US" sz="60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533400"/>
                <a:ext cx="6172200" cy="60960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19(i).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𝐭𝐚𝐧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Gi†hvwRZ dj wbY©q Ki|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𝒕𝒂𝒏</m:t>
                                        </m:r>
                                      </m:e>
                                      <m:sup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  <m:r>
                                      <a:rPr lang="en-US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 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=  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mPr>
                      <m:mr>
                        <m:e>
                          <m:box>
                            <m:boxPr>
                              <m:ctrlPr>
                                <a:rPr lang="en-US" b="1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1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SutonnyMJ" pitchFamily="2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SutonnyMJ" pitchFamily="2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box>
                        </m:e>
                      </m:mr>
                      <m:mr>
                        <m:e>
                          <m:r>
                            <a:rPr lang="en-US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SutonnyMJ" pitchFamily="2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endParaRPr lang="en-US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[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den>
                    </m:f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)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³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- 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0 ]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³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𝟔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]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³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𝟏𝟗𝟐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533400"/>
                <a:ext cx="6172200" cy="6096000"/>
              </a:xfrm>
              <a:blipFill>
                <a:blip r:embed="rId2"/>
                <a:stretch>
                  <a:fillRect l="-1974" b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673352"/>
                <a:ext cx="2819400" cy="3736848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  z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func>
                  </m:oMath>
                </a14:m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= 0, z = 0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x = 1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673352"/>
                <a:ext cx="2819400" cy="3736848"/>
              </a:xfrm>
              <a:blipFill rotWithShape="1">
                <a:blip r:embed="rId3"/>
                <a:stretch>
                  <a:fillRect l="-4545" t="-1631" b="-8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164943" y="1752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BIIT (Bogra)\Desktop\3333\images.jp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362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" y="457200"/>
                <a:ext cx="5562600" cy="5934456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20(i)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dz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  =  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box>
                            <m:box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e>
                      </m:mr>
                      <m:mr>
                        <m:e>
                          <m: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[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)²  - 0 ]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" y="457200"/>
                <a:ext cx="5562600" cy="5934456"/>
              </a:xfrm>
              <a:blipFill>
                <a:blip r:embed="rId2"/>
                <a:stretch>
                  <a:fillRect l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867400" y="1905000"/>
                <a:ext cx="3200400" cy="35814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z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= 0, z = 0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= 1</a:t>
                </a:r>
                <a:r>
                  <a:rPr lang="en-US" sz="2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67400" y="1905000"/>
                <a:ext cx="3200400" cy="3581400"/>
              </a:xfrm>
              <a:blipFill rotWithShape="1">
                <a:blip r:embed="rId3"/>
                <a:stretch>
                  <a:fillRect l="-3048" t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791200" y="19050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" y="457200"/>
                <a:ext cx="5334000" cy="62484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sup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𝐥𝐨𝐠𝐱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𝐥𝐨𝐠𝐱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)²</m:t>
                            </m:r>
                          </m:den>
                        </m:f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¯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dz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=  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0" dirty="0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2400" b="1" i="0" dirty="0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= - 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0" dirty="0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2400" b="1" i="0" dirty="0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= - 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- 1 ]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" y="457200"/>
                <a:ext cx="5334000" cy="6248400"/>
              </a:xfrm>
              <a:blipFill rotWithShape="1">
                <a:blip r:embed="rId2"/>
                <a:stretch>
                  <a:fillRect l="-2400" r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791200" y="2057400"/>
                <a:ext cx="3200400" cy="4343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z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2400" b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𝐥𝐨𝐠𝐱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indent="0">
                  <a:buNone/>
                </a:pPr>
                <a:endParaRPr lang="en-US" sz="1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x = 1</a:t>
                </a:r>
                <a:r>
                  <a:rPr lang="en-US" sz="2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z = 1+ log1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= 1+ 0 = 1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x = e² , z = 1+log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  <m:r>
                      <a:rPr lang="en-US" sz="2400" b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²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= 1+2 = 3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91200" y="2057400"/>
                <a:ext cx="3200400" cy="4343400"/>
              </a:xfrm>
              <a:blipFill rotWithShape="1">
                <a:blip r:embed="rId3"/>
                <a:stretch>
                  <a:fillRect l="-2857" t="-1826" r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5486400" y="205740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" y="762000"/>
                <a:ext cx="5486400" cy="5629656"/>
              </a:xfrm>
            </p:spPr>
            <p:txBody>
              <a:bodyPr/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22.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𝐥𝐨𝐠𝟐</m:t>
                        </m:r>
                      </m:sup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sup>
                            </m:sSup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𝒍𝒐𝒈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𝒅𝒛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den>
                        </m:f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=   [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logz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0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2400" b="1" i="0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</m:mr>
                    </m:m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  log3 – log2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  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" y="762000"/>
                <a:ext cx="5486400" cy="5629656"/>
              </a:xfrm>
              <a:blipFill rotWithShape="1">
                <a:blip r:embed="rId2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38800" y="1673352"/>
                <a:ext cx="3429000" cy="3889248"/>
              </a:xfrm>
            </p:spPr>
            <p:txBody>
              <a:bodyPr/>
              <a:lstStyle/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z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𝐝𝐱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x = 0 ,       z = 1+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=1+1 = 2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x = log2 ,  z = 1+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= 1+2 = 3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38800" y="1673352"/>
                <a:ext cx="3429000" cy="3889248"/>
              </a:xfrm>
              <a:blipFill rotWithShape="1">
                <a:blip r:embed="rId3"/>
                <a:stretch>
                  <a:fillRect l="-2664" t="-1254" r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486400" y="18288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BIIT (Bogra)\Desktop\3333\images.jpgv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96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4724400" cy="6858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26.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</m:t>
                                </m:r>
                                <m:r>
                                  <a:rPr lang="en-US" sz="28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𝟑𝐱</m:t>
                                </m:r>
                                <m:r>
                                  <a:rPr lang="en-US" sz="28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800" b="1" spc="0" dirty="0">
                    <a:solidFill>
                      <a:srgbClr val="FF0000"/>
                    </a:solidFill>
                    <a:latin typeface="SutonnyMJ" pitchFamily="2" charset="0"/>
                    <a:ea typeface="+mn-ea"/>
                    <a:cs typeface="SutonnyMJ" pitchFamily="2" charset="0"/>
                  </a:rPr>
                  <a:t>Gi †hvwRZ dj wbY©q Ki|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4724400" cy="685800"/>
              </a:xfrm>
              <a:blipFill rotWithShape="1">
                <a:blip r:embed="rId2"/>
                <a:stretch>
                  <a:fillRect l="-2065" r="-774" b="-3571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pc="-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pc="-10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pc="-10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r>
                          <a:rPr lang="en-US" b="1" i="1" spc="-100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Times New Roman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b="1" i="1" spc="-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pc="-100">
                                <a:solidFill>
                                  <a:prstClr val="black"/>
                                </a:solidFill>
                                <a:latin typeface="Cambria Math"/>
                                <a:ea typeface="+mj-ea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pc="-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𝟒</m:t>
                                </m:r>
                                <m:r>
                                  <a:rPr lang="en-US" b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𝟑</m:t>
                                </m:r>
                                <m:r>
                                  <a:rPr lang="en-US" b="1" i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en-US" b="1" spc="-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𝟑</m:t>
                                </m:r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 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nary>
                      <m:nary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 dirty="0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0" dirty="0" smtClean="0"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 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  <m:r>
                                  <a:rPr lang="en-US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b="1" dirty="0"/>
                  <a:t>[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𝒂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/>
                  <a:t> ]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dirty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dirty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0" dirty="0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0" dirty="0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-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/>
                  <a:t> - 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839200" cy="5562600"/>
              </a:xfrm>
              <a:blipFill rotWithShape="1">
                <a:blip r:embed="rId3"/>
                <a:stretch>
                  <a:fillRect l="-1379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C:\Users\BIIT (Bogra)\Desktop\3333\images.jpg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962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27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685800"/>
                <a:ext cx="5410200" cy="5705856"/>
              </a:xfrm>
            </p:spPr>
            <p:txBody>
              <a:bodyPr>
                <a:normAutofit/>
              </a:bodyPr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28(i).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𝐥𝐨𝐠𝐱</m:t>
                            </m:r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𝐥𝐨𝐠𝐱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𝒅𝒛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den>
                        </m:f>
                      </m:e>
                    </m:nary>
                  </m:oMath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= [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logz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2400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endParaRPr lang="en-US" sz="2400" b="1" dirty="0"/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log3  –  log1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=  log3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685800"/>
                <a:ext cx="5410200" cy="5705856"/>
              </a:xfrm>
              <a:blipFill rotWithShape="1">
                <a:blip r:embed="rId2"/>
                <a:stretch>
                  <a:fillRect l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486400" y="1673352"/>
                <a:ext cx="3581400" cy="4879848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awi,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z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2400" b="1">
                        <a:solidFill>
                          <a:srgbClr val="0066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imes New Roman" pitchFamily="18" charset="0"/>
                      </a:rPr>
                      <m:t>𝐥𝐨𝐠𝐱</m:t>
                    </m:r>
                  </m:oMath>
                </a14:m>
                <a:endParaRPr lang="en-US" sz="2400" b="1" dirty="0">
                  <a:solidFill>
                    <a:srgbClr val="006600"/>
                  </a:solidFill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sz="1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   x = 1</a:t>
                </a:r>
                <a:r>
                  <a:rPr lang="en-US" sz="24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z = 1+log1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= 1+0 = 1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 x = e² ,   z = 1+log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  <m:r>
                      <a:rPr lang="en-US" sz="2400" b="1">
                        <a:solidFill>
                          <a:srgbClr val="006600"/>
                        </a:solidFill>
                        <a:latin typeface="Cambria Math"/>
                        <a:cs typeface="Times New Roman" pitchFamily="18" charset="0"/>
                      </a:rPr>
                      <m:t>²</m:t>
                    </m:r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   = 1+2 = 3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86400" y="1673352"/>
                <a:ext cx="3581400" cy="4879848"/>
              </a:xfrm>
              <a:blipFill rotWithShape="1">
                <a:blip r:embed="rId3"/>
                <a:stretch>
                  <a:fillRect l="-2551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130800" y="1828800"/>
            <a:ext cx="0" cy="3276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Aa¨v‡qi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cwVZ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cÖkœvejx</a:t>
            </a:r>
            <a:endParaRPr lang="en-US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334000"/>
              </a:xfrm>
            </p:spPr>
            <p:txBody>
              <a:bodyPr/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e>
                    </m:nary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⁴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Gi †</a:t>
                </a:r>
                <a:r>
                  <a:rPr lang="en-US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hvwRZdj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Gi †</a:t>
                </a:r>
                <a:r>
                  <a:rPr lang="en-US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hvwRZdj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+mj-cs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+mj-cs"/>
                                  </a:rPr>
                                  <m:t>𝟒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𝒄𝒐𝒔𝒙𝒔𝒊𝒏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𝒙𝒅𝒙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 Gi †</a:t>
                </a:r>
                <a:r>
                  <a:rPr lang="en-US" b="1" dirty="0" err="1">
                    <a:solidFill>
                      <a:srgbClr val="00206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hvwRZdj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206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 Ki|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 spc="-1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1" i="1" spc="-10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500" b="1" i="1" spc="-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500" b="1" i="1" spc="-1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b="1" i="1" spc="-10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500" b="1" i="1" spc="-10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f>
                          <m:fPr>
                            <m:ctrlPr>
                              <a:rPr lang="en-US" sz="2500" b="1" i="1" spc="-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 spc="-10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𝒄𝒐𝒔</m:t>
                            </m:r>
                            <m:r>
                              <a:rPr lang="en-US" sz="2500" b="1" i="1" spc="-10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³</m:t>
                            </m:r>
                            <m:r>
                              <a:rPr lang="en-US" sz="2500" b="1" i="1" spc="-10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500" b="1" i="1" spc="-1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500" b="1" i="1" spc="-10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𝒔𝒊𝒏𝒙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500" b="1" spc="-1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  <a:r>
                  <a:rPr lang="en-US" sz="22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Gi †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hvwRZdj</a:t>
                </a:r>
                <a:r>
                  <a:rPr lang="en-US" sz="22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200" b="1" dirty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b="1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p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𝒄𝒐𝒔𝒙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sinxdx 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 †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hvwRZdj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𝒕𝒂𝒏</m:t>
                                        </m:r>
                                      </m:e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†hvwRZ dj wbY©q Ki|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b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en-US" b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†hvwRZ dj wbY©q Ki|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334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C:\Users\BIIT (Bogra)\Desktop\3333\is.jpg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228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Aa¨v‡qi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cwVZ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cÖkœvejx</a:t>
            </a:r>
            <a:endParaRPr lang="en-US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44958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sz="2800" b="1" i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sup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𝐥𝐨𝐠𝐱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2800" b="1" i="0">
                            <a:solidFill>
                              <a:srgbClr val="C00000"/>
                            </a:solidFill>
                            <a:latin typeface="Cambria Math"/>
                          </a:rPr>
                          <m:t>𝐥𝐨𝐠𝟐</m:t>
                        </m:r>
                      </m:sup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2800" b="1" i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sup>
                            </m:sSup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2800" b="1" i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 spc="-10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1" i="1" spc="-100">
                            <a:solidFill>
                              <a:srgbClr val="006600"/>
                            </a:solidFill>
                            <a:latin typeface="Cambria Math"/>
                            <a:ea typeface="+mj-ea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500" b="1" i="1" spc="-100">
                            <a:solidFill>
                              <a:srgbClr val="006600"/>
                            </a:solidFill>
                            <a:latin typeface="Cambria Math"/>
                            <a:ea typeface="+mj-ea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500" b="1" i="1" spc="-1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 spc="-100">
                                <a:solidFill>
                                  <a:srgbClr val="006600"/>
                                </a:solidFill>
                                <a:latin typeface="Cambria Math"/>
                                <a:ea typeface="+mj-ea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500" b="1" i="1" spc="-10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500" b="1" i="1" spc="-10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𝟒</m:t>
                                </m:r>
                                <m:r>
                                  <a:rPr lang="en-US" sz="2500" b="1" spc="-10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500" b="1" i="1" spc="-10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𝟑𝐱</m:t>
                                </m:r>
                                <m:r>
                                  <a:rPr lang="en-US" sz="2500" b="1" spc="-10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+mj-ea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500" b="1" dirty="0">
                    <a:solidFill>
                      <a:srgbClr val="006600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Gi †hvwRZ dj wbY©q Ki|</a:t>
                </a: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sup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8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𝐥𝐨𝐠𝐱</m:t>
                            </m:r>
                            <m:r>
                              <a:rPr lang="en-US" sz="28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Gi †hvwRZ dj</a:t>
                </a:r>
                <a:endParaRPr lang="en-US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4495800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BIIT (Bogra)\Desktop\3333\11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96" y="3733800"/>
            <a:ext cx="3975804" cy="30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381000"/>
                <a:ext cx="5943600" cy="6400800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buClr>
                    <a:srgbClr val="F07F09"/>
                  </a:buClr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iPbvg~jKcÖkœ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32.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²−</m:t>
                            </m:r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²−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²−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𝛉</m:t>
                            </m:r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𝒂𝒄𝒐𝒔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𝒔𝒊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𝜽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rad>
                      </m:e>
                    </m:nary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𝒂𝒄𝒐𝒔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a²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n-US" sz="2400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𝜽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rad>
                      </m:e>
                    </m:nary>
                    <m:r>
                      <a:rPr lang="en-US" sz="2400" b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𝒄𝒐𝒔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a²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𝒄𝒐𝒔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²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e>
                    </m:nary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a²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𝒄𝒐𝒔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{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e>
                    </m:nary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box>
                          <m:box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  <m:e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𝒄𝒐𝒔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𝐝</m:t>
                        </m:r>
                      </m:e>
                    </m:nary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}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381000"/>
                <a:ext cx="5943600" cy="6400800"/>
              </a:xfrm>
              <a:blipFill rotWithShape="1">
                <a:blip r:embed="rId2"/>
                <a:stretch>
                  <a:fillRect l="-2051" t="-1714" r="-2564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673352"/>
                <a:ext cx="2895600" cy="3355848"/>
              </a:xfrm>
            </p:spPr>
            <p:txBody>
              <a:bodyPr/>
              <a:lstStyle/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awi,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x = </a:t>
                </a: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asin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dx = </a:t>
                </a:r>
                <a:r>
                  <a:rPr lang="en-US" sz="24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acos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endParaRPr lang="en-US" sz="2400" b="1" dirty="0">
                  <a:solidFill>
                    <a:srgbClr val="0066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x = 0,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x = a ,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r>
                  <a:rPr lang="en-US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673352"/>
                <a:ext cx="2895600" cy="3355848"/>
              </a:xfrm>
              <a:blipFill rotWithShape="1">
                <a:blip r:embed="rId3"/>
                <a:stretch>
                  <a:fillRect l="-4421" t="-1818" b="-7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562600" y="20574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C:\Users\BIIT (Bogra)\Desktop\3333\images.jpgh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7277100" cy="563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{ [ </a:t>
                </a:r>
                <a:r>
                  <a:rPr lang="el-GR" sz="2800" b="1" dirty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box>
                            <m:box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0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sz="2800" b="1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e>
                      </m:mr>
                      <m:mr>
                        <m:e>
                          <m:r>
                            <a:rPr lang="en-US" sz="2800" b="1" i="0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𝐬𝐢𝐧𝟐</m:t>
                        </m:r>
                        <m:r>
                          <a:rPr lang="el-GR" sz="2800" b="1" i="1" smtClean="0">
                            <a:latin typeface="Cambria Math"/>
                            <a:cs typeface="Times New Roman" pitchFamily="18" charset="0"/>
                          </a:rPr>
                          <m:t>𝜽</m:t>
                        </m:r>
                      </m:num>
                      <m:den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box>
                            <m:boxPr>
                              <m:ctrlPr>
                                <a:rPr lang="en-US" sz="2800" b="1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1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800" b="1" i="1" dirty="0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800" b="1" i="0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e>
                      </m:mr>
                      <m:mr>
                        <m:e>
                          <m:r>
                            <a:rPr lang="en-US" sz="2800" b="1" i="0" dirty="0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{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( sin2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- sin0 )}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{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( 0  –  0 )}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l-GR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Same-31-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  <a:r>
                  <a:rPr lang="en-US" sz="28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7277100" cy="5638800"/>
              </a:xfrm>
              <a:blipFill rotWithShape="1">
                <a:blip r:embed="rId2"/>
                <a:stretch>
                  <a:fillRect l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C:\Users\BIIT (Bogra)\Desktop\3333\images.jpgqq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2362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9" y="1600200"/>
            <a:ext cx="525780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8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8" y="3429000"/>
            <a:ext cx="7315201" cy="121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8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`©ó †</a:t>
            </a:r>
            <a:r>
              <a:rPr lang="en-US" sz="8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hvwRZ</a:t>
            </a:r>
            <a:r>
              <a:rPr lang="en-US" sz="8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8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BIIT (Bogra)\Desktop\3333\is.jpgc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590799" cy="2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09600"/>
                <a:ext cx="8991600" cy="6248400"/>
              </a:xfrm>
            </p:spPr>
            <p:txBody>
              <a:bodyPr/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33.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r>
                          <a:rPr lang="en-US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𝟑𝐱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  <a:r>
                  <a:rPr lang="en-US" sz="2800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800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8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𝑰</m:t>
                    </m:r>
                    <m:r>
                      <a:rPr lang="en-US" b="1" i="0" dirty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x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dx }dx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.</m:t>
                        </m:r>
                      </m:e>
                    </m:nary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  <a:r>
                  <a:rPr lang="en-US" b="1" dirty="0">
                    <a:solidFill>
                      <a:prstClr val="black"/>
                    </a:solidFill>
                    <a:cs typeface="Times New Roman" pitchFamily="18" charset="0"/>
                  </a:rPr>
                  <a:t>    [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𝒖𝒗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u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𝒅𝒖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}dx]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𝟑𝐱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sz="2800" b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sz="2800" b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sz="2800" b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sz="2800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09600"/>
                <a:ext cx="8991600" cy="6248400"/>
              </a:xfrm>
              <a:blipFill rotWithShape="1">
                <a:blip r:embed="rId2"/>
                <a:stretch>
                  <a:fillRect l="-1356"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C:\Users\BIIT (Bogra)\Desktop\3333\images.jpgz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791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−3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=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xe</m:t>
                        </m:r>
                      </m:e>
                      <m:sup>
                        <m: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−3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b="0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e</m:t>
                        </m:r>
                      </m:e>
                      <m:sup>
                        <m: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−3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e</m:t>
                        </m:r>
                      </m:e>
                      <m:sup>
                        <m: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- 0]-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e</m:t>
                        </m:r>
                      </m:e>
                      <m:sup>
                        <m: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e</m:t>
                        </m:r>
                      </m:e>
                      <m:sup>
                        <m:r>
                          <a:rPr lang="en-US" sz="28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- 1]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−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e</m:t>
                        </m:r>
                      </m:e>
                      <m:sup>
                        <m:r>
                          <a:rPr lang="en-US" sz="2800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7912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BIIT (Bogra)\Desktop\3333\11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50" y="2819401"/>
            <a:ext cx="48574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Aa¨v‡qi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cwVZ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iPbvg~jK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cÖkœvejx</a:t>
            </a:r>
            <a:endParaRPr lang="en-US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800" b="1" i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800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𝟏𝟔</m:t>
                            </m:r>
                            <m:r>
                              <a:rPr lang="en-US" sz="2800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2800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  <a:r>
                  <a:rPr lang="en-US" sz="2800" b="1" dirty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  <a:endParaRPr lang="en-US" sz="2800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sz="28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dx </a:t>
                </a:r>
                <a:r>
                  <a:rPr lang="en-US" sz="2800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Gi †hvwRZ dj wbY©q Ki|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sz="28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 descr="C:\Users\BIIT (Bogra)\Desktop\3333\14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8839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THANKS  A  LOT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152857-4BE2-4D62-8036-30E373C9A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1600200"/>
            <a:ext cx="8229599" cy="48768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DB6E1-195A-047A-9758-64C037B69E99}"/>
              </a:ext>
            </a:extLst>
          </p:cNvPr>
          <p:cNvSpPr txBox="1"/>
          <p:nvPr/>
        </p:nvSpPr>
        <p:spPr>
          <a:xfrm>
            <a:off x="457200" y="6477000"/>
            <a:ext cx="8229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hotoflurries.wordpress.com/tag/hot-air-balloon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4485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wcÖq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wkÿv_x©e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„›`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wbw`ó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hvMR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Aa¨v‡qi</a:t>
            </a:r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 flipH="1">
            <a:off x="762000" y="553187"/>
            <a:ext cx="426719" cy="311264"/>
          </a:xfrm>
          <a:prstGeom prst="star5">
            <a:avLst>
              <a:gd name="adj" fmla="val 825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514350" y="3628240"/>
            <a:ext cx="83248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wbw`ó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hvMR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wK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Rvb‡Z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cvi‡e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?</a:t>
            </a:r>
          </a:p>
          <a:p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wbw`ó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hvMR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m~Î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m¤ú‡K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Rvb‡Z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cvi‡e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|</a:t>
            </a: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wbw`ó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hvMR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mgvavb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Ki‡Z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cvi‡e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219200"/>
            <a:ext cx="3581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</a:rPr>
              <a:t>wkLb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dj</a:t>
            </a:r>
            <a:endParaRPr lang="en-US" sz="6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48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382339" y="457200"/>
            <a:ext cx="8379323" cy="5099962"/>
            <a:chOff x="247219" y="725496"/>
            <a:chExt cx="6229781" cy="4439827"/>
          </a:xfrm>
        </p:grpSpPr>
        <p:grpSp>
          <p:nvGrpSpPr>
            <p:cNvPr id="7" name="Group 4"/>
            <p:cNvGrpSpPr/>
            <p:nvPr/>
          </p:nvGrpSpPr>
          <p:grpSpPr>
            <a:xfrm>
              <a:off x="360524" y="763140"/>
              <a:ext cx="6116476" cy="4402183"/>
              <a:chOff x="358925" y="1277625"/>
              <a:chExt cx="6594145" cy="341394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58925" y="1277625"/>
                <a:ext cx="6594145" cy="31168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wbw</a:t>
                </a:r>
                <a:r>
                  <a:rPr lang="en-US" sz="24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`©ó †</a:t>
                </a:r>
                <a:r>
                  <a:rPr lang="en-US" sz="24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hvMR</a:t>
                </a:r>
                <a:r>
                  <a:rPr lang="en-US" sz="24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wK</a:t>
                </a:r>
                <a:r>
                  <a:rPr lang="en-US" sz="24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?                                    </a:t>
                </a:r>
                <a:r>
                  <a:rPr lang="en-US" sz="24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hvwRZ</a:t>
                </a:r>
                <a:r>
                  <a:rPr lang="en-US" sz="24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dj</a:t>
                </a:r>
                <a:r>
                  <a:rPr lang="en-US" sz="24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4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  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/>
            </p:nvGraphicFramePr>
            <p:xfrm>
              <a:off x="3981450" y="4619749"/>
              <a:ext cx="93643" cy="718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14120" imgH="215640" progId="Equation.3">
                      <p:embed/>
                    </p:oleObj>
                  </mc:Choice>
                  <mc:Fallback>
                    <p:oleObj name="Equation" r:id="rId2" imgW="114120" imgH="215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1450" y="4619749"/>
                            <a:ext cx="93643" cy="7181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581497"/>
                </p:ext>
              </p:extLst>
            </p:nvPr>
          </p:nvGraphicFramePr>
          <p:xfrm>
            <a:off x="1935596" y="725496"/>
            <a:ext cx="1785043" cy="514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27000" imgH="482400" progId="Equation.3">
                    <p:embed/>
                  </p:oleObj>
                </mc:Choice>
                <mc:Fallback>
                  <p:oleObj name="Equation" r:id="rId4" imgW="927000" imgH="482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5596" y="725496"/>
                          <a:ext cx="1785043" cy="5149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47219" y="1769066"/>
              <a:ext cx="5810806" cy="142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wbw</a:t>
              </a:r>
              <a:r>
                <a:rPr lang="en-US" sz="2000" b="1" u="sng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`©ó †</a:t>
              </a:r>
              <a:r>
                <a:rPr lang="en-US" sz="2000" b="1" u="sng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hvMR</a:t>
              </a:r>
              <a:r>
                <a:rPr lang="en-US" sz="2000" b="1" u="sng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(</a:t>
              </a:r>
              <a:r>
                <a:rPr lang="en-US" sz="20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Definite Integral )</a:t>
              </a:r>
              <a:r>
                <a:rPr lang="en-US" sz="2000" b="1" u="sng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t </a:t>
              </a:r>
            </a:p>
            <a:p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g‡b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Kwi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mv‡c‡ÿ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f(x) 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G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Awbw`ó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hvMR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F(x)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g‡b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Kwi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`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ywU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wbw`ó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gvb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x=a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x=b ,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GLb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gvb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n‡Z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 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‡Z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cwiewZ©Z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n‡j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F(x)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gv‡bi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cwieZ©b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nq|A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_©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vr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F(b)-F(a)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GB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F(b)-F(a) 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‡K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I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mxgvi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g‡a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f(x)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wbw`ó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hvMR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ev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Definite Integral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ejv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nq|GUv‡K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                              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cÖZxK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Øviv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cÖKvk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  <a:cs typeface="SutonnyMJ" pitchFamily="2" charset="0"/>
                </a:rPr>
                <a:t>Kiv</a:t>
              </a:r>
              <a:r>
                <a:rPr lang="en-US" sz="2000" dirty="0">
                  <a:latin typeface="SutonnyMJ" pitchFamily="2" charset="0"/>
                  <a:cs typeface="SutonnyMJ" pitchFamily="2" charset="0"/>
                </a:rPr>
                <a:t> nq|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2900164"/>
                </p:ext>
              </p:extLst>
            </p:nvPr>
          </p:nvGraphicFramePr>
          <p:xfrm>
            <a:off x="2751489" y="2878336"/>
            <a:ext cx="1334544" cy="635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83920" imgH="482400" progId="Equation.3">
                    <p:embed/>
                  </p:oleObj>
                </mc:Choice>
                <mc:Fallback>
                  <p:oleObj name="Equation" r:id="rId6" imgW="583920" imgH="482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1489" y="2878336"/>
                          <a:ext cx="1334544" cy="63507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8033816" y="703849"/>
            <a:ext cx="239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4799" y="3503499"/>
                <a:ext cx="8686800" cy="3194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16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1600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e>
                    </m:nary>
                    <m:rad>
                      <m:radPr>
                        <m:degHide m:val="on"/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16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6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𝟑𝐱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⁴</m:t>
                        </m:r>
                      </m:e>
                    </m:rad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1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hvwRZ</a:t>
                </a:r>
                <a:r>
                  <a:rPr lang="en-US" sz="1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dj</a:t>
                </a:r>
                <a:r>
                  <a:rPr lang="en-US" sz="1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1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r>
                  <a:rPr lang="en-US" sz="1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1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e>
                    </m:nary>
                    <m:rad>
                      <m:radPr>
                        <m:degHide m:val="on"/>
                        <m:ctrlPr>
                          <a:rPr lang="en-US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1600" b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⁴</m:t>
                        </m:r>
                      </m:e>
                    </m:rad>
                  </m:oMath>
                </a14:m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dx                        </a:t>
                </a:r>
                <a:r>
                  <a:rPr lang="en-US" sz="1600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1600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1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b>
                      <m:sup>
                        <m:r>
                          <a:rPr lang="en-US" sz="1600" b="1"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16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1">
                                <a:latin typeface="Cambria Math"/>
                                <a:cs typeface="SutonnyMJ" pitchFamily="2" charset="0"/>
                              </a:rPr>
                              <m:t>𝐳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>
                            <a:latin typeface="Cambria Math"/>
                          </a:rPr>
                          <m:t>𝐝𝐳</m:t>
                        </m:r>
                      </m:num>
                      <m:den>
                        <m:r>
                          <a:rPr lang="en-US" sz="1600" b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z 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1600" b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600" b="1" i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sz="1600" b="1" i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rgbClr val="FF00FF"/>
                        </a:solidFill>
                        <a:latin typeface="Cambria Math"/>
                        <a:cs typeface="Times New Roman" pitchFamily="18" charset="0"/>
                      </a:rPr>
                      <m:t>⁴</m:t>
                    </m:r>
                  </m:oMath>
                </a14:m>
                <a:endParaRPr lang="en-US" sz="1600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nary>
                      <m:naryPr>
                        <m:ctrlPr>
                          <a:rPr lang="en-US" sz="1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1" i="1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sub>
                      <m:sup>
                        <m:r>
                          <a:rPr lang="en-US" sz="1600" b="1" i="1"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sup>
                      <m:e>
                        <m:r>
                          <a:rPr lang="en-US" sz="1600" b="1">
                            <a:latin typeface="Cambria Math"/>
                            <a:cs typeface="SutonnyMJ" pitchFamily="2" charset="0"/>
                          </a:rPr>
                          <m:t>𝐳</m:t>
                        </m:r>
                        <m:r>
                          <a:rPr lang="en-US" sz="1600" b="1" i="1">
                            <a:latin typeface="Cambria Math"/>
                            <a:cs typeface="SutonnyMJ" pitchFamily="2" charset="0"/>
                          </a:rPr>
                          <m:t>½</m:t>
                        </m:r>
                      </m:e>
                    </m:nary>
                  </m:oMath>
                </a14:m>
                <a:r>
                  <a:rPr lang="en-US" sz="1600" b="1" dirty="0" err="1"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                                       </a:t>
                </a:r>
                <a:r>
                  <a:rPr lang="en-US" sz="1600" b="1" dirty="0" err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en-US" sz="1600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/dx = 12x³</a:t>
                </a:r>
              </a:p>
              <a:p>
                <a:pPr lvl="0">
                  <a:buClr>
                    <a:srgbClr val="F07F09"/>
                  </a:buClr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sz="1600" b="1" dirty="0">
                        <a:latin typeface="Cambria Math"/>
                        <a:cs typeface="SutonnyMJ" pitchFamily="2" charset="0"/>
                      </a:rPr>
                      <m:t>[ </m:t>
                    </m:r>
                    <m:f>
                      <m:fPr>
                        <m:ctrlPr>
                          <a:rPr lang="en-US" sz="16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1600" b="1" dirty="0">
                                <a:latin typeface="Cambria Math"/>
                                <a:cs typeface="SutonnyMJ" pitchFamily="2" charset="0"/>
                              </a:rPr>
                              <m:t>𝐳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1600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1600" b="1" i="1" dirty="0"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dirty="0">
                                        <a:latin typeface="Cambria Math"/>
                                        <a:cs typeface="SutonnyMJ" pitchFamily="2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1600" b="1" dirty="0">
                                        <a:latin typeface="Cambria Math"/>
                                        <a:cs typeface="SutonnyMJ" pitchFamily="2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1600" b="1" dirty="0"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600" b="1" dirty="0"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1" dirty="0"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sz="1600" b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</m:m>
                    <m:r>
                      <a:rPr lang="en-US" sz="1600" b="1" i="1" dirty="0">
                        <a:latin typeface="Cambria Math"/>
                        <a:cs typeface="Times New Roman" pitchFamily="18" charset="0"/>
                      </a:rPr>
                      <m:t>                                     </m:t>
                    </m:r>
                    <m:r>
                      <a:rPr lang="en-US" sz="1600" b="1" i="1" dirty="0" smtClean="0">
                        <a:latin typeface="Cambria Math"/>
                        <a:cs typeface="Times New Roman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US" sz="1600" b="1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1" i="0" dirty="0" smtClean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1600" b="1" dirty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𝐝𝐳</m:t>
                        </m:r>
                      </m:num>
                      <m:den>
                        <m:r>
                          <a:rPr lang="en-US" sz="1600" b="1" i="0" dirty="0" smtClean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1600" b="1" dirty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 = x³dx</a:t>
                </a:r>
              </a:p>
              <a:p>
                <a:pPr lvl="0">
                  <a:buClr>
                    <a:srgbClr val="F07F09"/>
                  </a:buClr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600" b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1600" b="1" dirty="0"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e>
                      <m:sup>
                        <m:box>
                          <m:box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1" i="1" dirty="0">
                                    <a:latin typeface="Cambria Math"/>
                                    <a:cs typeface="SutonnyMJ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1600" b="1" i="1" dirty="0">
                                    <a:latin typeface="Cambria Math"/>
                                    <a:cs typeface="SutonnyMJ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US" sz="1600" b="1" dirty="0">
                        <a:latin typeface="Cambria Math"/>
                        <a:cs typeface="SutonnyMJ" pitchFamily="2" charset="0"/>
                      </a:rPr>
                      <m:t> −</m:t>
                    </m:r>
                    <m:r>
                      <a:rPr lang="en-US" sz="1600" b="1" dirty="0"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1600" b="1" dirty="0">
                        <a:latin typeface="Cambria Math"/>
                        <a:cs typeface="SutonnyMJ" pitchFamily="2" charset="0"/>
                      </a:rPr>
                      <m:t>]</m:t>
                    </m:r>
                  </m:oMath>
                </a14:m>
                <a:r>
                  <a:rPr lang="en-US" sz="1600" b="1" dirty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                            wjwgU:    </a:t>
                </a:r>
                <a:r>
                  <a:rPr lang="en-US" sz="1600" b="1" dirty="0" err="1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1600" b="1" dirty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1600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x = 0,  z = 1</a:t>
                </a:r>
              </a:p>
              <a:p>
                <a:pPr lvl="0">
                  <a:buClr>
                    <a:srgbClr val="F07F09"/>
                  </a:buClr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[ 8 – 1]                                                       </a:t>
                </a:r>
                <a:r>
                  <a:rPr lang="en-US" sz="1600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x = 1, z = 4</a:t>
                </a:r>
              </a:p>
              <a:p>
                <a:pPr lvl="0">
                  <a:buClr>
                    <a:srgbClr val="F07F09"/>
                  </a:buClr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1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  <a:cs typeface="Times New Roman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3503499"/>
                <a:ext cx="8686800" cy="3194849"/>
              </a:xfrm>
              <a:prstGeom prst="rect">
                <a:avLst/>
              </a:prstGeom>
              <a:blipFill>
                <a:blip r:embed="rId9"/>
                <a:stretch>
                  <a:fillRect l="-2105" t="-1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429000" y="3962400"/>
            <a:ext cx="0" cy="26614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905250" y="3638550"/>
            <a:ext cx="2595361" cy="400050"/>
          </a:xfrm>
          <a:custGeom>
            <a:avLst/>
            <a:gdLst>
              <a:gd name="connsiteX0" fmla="*/ 0 w 2595361"/>
              <a:gd name="connsiteY0" fmla="*/ 0 h 400050"/>
              <a:gd name="connsiteX1" fmla="*/ 57150 w 2595361"/>
              <a:gd name="connsiteY1" fmla="*/ 47625 h 400050"/>
              <a:gd name="connsiteX2" fmla="*/ 85725 w 2595361"/>
              <a:gd name="connsiteY2" fmla="*/ 57150 h 400050"/>
              <a:gd name="connsiteX3" fmla="*/ 114300 w 2595361"/>
              <a:gd name="connsiteY3" fmla="*/ 76200 h 400050"/>
              <a:gd name="connsiteX4" fmla="*/ 152400 w 2595361"/>
              <a:gd name="connsiteY4" fmla="*/ 95250 h 400050"/>
              <a:gd name="connsiteX5" fmla="*/ 228600 w 2595361"/>
              <a:gd name="connsiteY5" fmla="*/ 133350 h 400050"/>
              <a:gd name="connsiteX6" fmla="*/ 285750 w 2595361"/>
              <a:gd name="connsiteY6" fmla="*/ 171450 h 400050"/>
              <a:gd name="connsiteX7" fmla="*/ 314325 w 2595361"/>
              <a:gd name="connsiteY7" fmla="*/ 190500 h 400050"/>
              <a:gd name="connsiteX8" fmla="*/ 352425 w 2595361"/>
              <a:gd name="connsiteY8" fmla="*/ 219075 h 400050"/>
              <a:gd name="connsiteX9" fmla="*/ 390525 w 2595361"/>
              <a:gd name="connsiteY9" fmla="*/ 228600 h 400050"/>
              <a:gd name="connsiteX10" fmla="*/ 428625 w 2595361"/>
              <a:gd name="connsiteY10" fmla="*/ 257175 h 400050"/>
              <a:gd name="connsiteX11" fmla="*/ 495300 w 2595361"/>
              <a:gd name="connsiteY11" fmla="*/ 314325 h 400050"/>
              <a:gd name="connsiteX12" fmla="*/ 533400 w 2595361"/>
              <a:gd name="connsiteY12" fmla="*/ 323850 h 400050"/>
              <a:gd name="connsiteX13" fmla="*/ 552450 w 2595361"/>
              <a:gd name="connsiteY13" fmla="*/ 352425 h 400050"/>
              <a:gd name="connsiteX14" fmla="*/ 581025 w 2595361"/>
              <a:gd name="connsiteY14" fmla="*/ 361950 h 400050"/>
              <a:gd name="connsiteX15" fmla="*/ 638175 w 2595361"/>
              <a:gd name="connsiteY15" fmla="*/ 371475 h 400050"/>
              <a:gd name="connsiteX16" fmla="*/ 685800 w 2595361"/>
              <a:gd name="connsiteY16" fmla="*/ 381000 h 400050"/>
              <a:gd name="connsiteX17" fmla="*/ 895350 w 2595361"/>
              <a:gd name="connsiteY17" fmla="*/ 390525 h 400050"/>
              <a:gd name="connsiteX18" fmla="*/ 1028700 w 2595361"/>
              <a:gd name="connsiteY18" fmla="*/ 400050 h 400050"/>
              <a:gd name="connsiteX19" fmla="*/ 2590800 w 2595361"/>
              <a:gd name="connsiteY19" fmla="*/ 390525 h 400050"/>
              <a:gd name="connsiteX20" fmla="*/ 2581275 w 2595361"/>
              <a:gd name="connsiteY20" fmla="*/ 352425 h 400050"/>
              <a:gd name="connsiteX21" fmla="*/ 2543175 w 2595361"/>
              <a:gd name="connsiteY21" fmla="*/ 266700 h 400050"/>
              <a:gd name="connsiteX22" fmla="*/ 2533650 w 2595361"/>
              <a:gd name="connsiteY22" fmla="*/ 23812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95361" h="400050">
                <a:moveTo>
                  <a:pt x="0" y="0"/>
                </a:moveTo>
                <a:cubicBezTo>
                  <a:pt x="19050" y="15875"/>
                  <a:pt x="36517" y="33870"/>
                  <a:pt x="57150" y="47625"/>
                </a:cubicBezTo>
                <a:cubicBezTo>
                  <a:pt x="65504" y="53194"/>
                  <a:pt x="76745" y="52660"/>
                  <a:pt x="85725" y="57150"/>
                </a:cubicBezTo>
                <a:cubicBezTo>
                  <a:pt x="95964" y="62270"/>
                  <a:pt x="104361" y="70520"/>
                  <a:pt x="114300" y="76200"/>
                </a:cubicBezTo>
                <a:cubicBezTo>
                  <a:pt x="126628" y="83245"/>
                  <a:pt x="140846" y="86997"/>
                  <a:pt x="152400" y="95250"/>
                </a:cubicBezTo>
                <a:cubicBezTo>
                  <a:pt x="214657" y="139720"/>
                  <a:pt x="141043" y="115839"/>
                  <a:pt x="228600" y="133350"/>
                </a:cubicBezTo>
                <a:cubicBezTo>
                  <a:pt x="282769" y="187519"/>
                  <a:pt x="230611" y="143881"/>
                  <a:pt x="285750" y="171450"/>
                </a:cubicBezTo>
                <a:cubicBezTo>
                  <a:pt x="295989" y="176570"/>
                  <a:pt x="305010" y="183846"/>
                  <a:pt x="314325" y="190500"/>
                </a:cubicBezTo>
                <a:cubicBezTo>
                  <a:pt x="327243" y="199727"/>
                  <a:pt x="338226" y="211975"/>
                  <a:pt x="352425" y="219075"/>
                </a:cubicBezTo>
                <a:cubicBezTo>
                  <a:pt x="364134" y="224929"/>
                  <a:pt x="377825" y="225425"/>
                  <a:pt x="390525" y="228600"/>
                </a:cubicBezTo>
                <a:cubicBezTo>
                  <a:pt x="403225" y="238125"/>
                  <a:pt x="416678" y="246721"/>
                  <a:pt x="428625" y="257175"/>
                </a:cubicBezTo>
                <a:cubicBezTo>
                  <a:pt x="451339" y="277050"/>
                  <a:pt x="466747" y="302088"/>
                  <a:pt x="495300" y="314325"/>
                </a:cubicBezTo>
                <a:cubicBezTo>
                  <a:pt x="507332" y="319482"/>
                  <a:pt x="520700" y="320675"/>
                  <a:pt x="533400" y="323850"/>
                </a:cubicBezTo>
                <a:cubicBezTo>
                  <a:pt x="539750" y="333375"/>
                  <a:pt x="543511" y="345274"/>
                  <a:pt x="552450" y="352425"/>
                </a:cubicBezTo>
                <a:cubicBezTo>
                  <a:pt x="560290" y="358697"/>
                  <a:pt x="571224" y="359772"/>
                  <a:pt x="581025" y="361950"/>
                </a:cubicBezTo>
                <a:cubicBezTo>
                  <a:pt x="599878" y="366140"/>
                  <a:pt x="619174" y="368020"/>
                  <a:pt x="638175" y="371475"/>
                </a:cubicBezTo>
                <a:cubicBezTo>
                  <a:pt x="654103" y="374371"/>
                  <a:pt x="669655" y="379804"/>
                  <a:pt x="685800" y="381000"/>
                </a:cubicBezTo>
                <a:cubicBezTo>
                  <a:pt x="755531" y="386165"/>
                  <a:pt x="825536" y="386646"/>
                  <a:pt x="895350" y="390525"/>
                </a:cubicBezTo>
                <a:cubicBezTo>
                  <a:pt x="939845" y="392997"/>
                  <a:pt x="984250" y="396875"/>
                  <a:pt x="1028700" y="400050"/>
                </a:cubicBezTo>
                <a:lnTo>
                  <a:pt x="2590800" y="390525"/>
                </a:lnTo>
                <a:cubicBezTo>
                  <a:pt x="2603885" y="390124"/>
                  <a:pt x="2585037" y="364964"/>
                  <a:pt x="2581275" y="352425"/>
                </a:cubicBezTo>
                <a:cubicBezTo>
                  <a:pt x="2544415" y="229557"/>
                  <a:pt x="2581453" y="343257"/>
                  <a:pt x="2543175" y="266700"/>
                </a:cubicBezTo>
                <a:cubicBezTo>
                  <a:pt x="2538685" y="257720"/>
                  <a:pt x="2533650" y="238125"/>
                  <a:pt x="2533650" y="2381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24300" y="3000375"/>
            <a:ext cx="2914650" cy="490800"/>
          </a:xfrm>
          <a:custGeom>
            <a:avLst/>
            <a:gdLst>
              <a:gd name="connsiteX0" fmla="*/ 0 w 2914650"/>
              <a:gd name="connsiteY0" fmla="*/ 0 h 490800"/>
              <a:gd name="connsiteX1" fmla="*/ 1390650 w 2914650"/>
              <a:gd name="connsiteY1" fmla="*/ 9525 h 490800"/>
              <a:gd name="connsiteX2" fmla="*/ 1466850 w 2914650"/>
              <a:gd name="connsiteY2" fmla="*/ 38100 h 490800"/>
              <a:gd name="connsiteX3" fmla="*/ 1590675 w 2914650"/>
              <a:gd name="connsiteY3" fmla="*/ 47625 h 490800"/>
              <a:gd name="connsiteX4" fmla="*/ 1647825 w 2914650"/>
              <a:gd name="connsiteY4" fmla="*/ 57150 h 490800"/>
              <a:gd name="connsiteX5" fmla="*/ 1762125 w 2914650"/>
              <a:gd name="connsiteY5" fmla="*/ 123825 h 490800"/>
              <a:gd name="connsiteX6" fmla="*/ 1790700 w 2914650"/>
              <a:gd name="connsiteY6" fmla="*/ 152400 h 490800"/>
              <a:gd name="connsiteX7" fmla="*/ 1847850 w 2914650"/>
              <a:gd name="connsiteY7" fmla="*/ 190500 h 490800"/>
              <a:gd name="connsiteX8" fmla="*/ 1924050 w 2914650"/>
              <a:gd name="connsiteY8" fmla="*/ 247650 h 490800"/>
              <a:gd name="connsiteX9" fmla="*/ 1952625 w 2914650"/>
              <a:gd name="connsiteY9" fmla="*/ 266700 h 490800"/>
              <a:gd name="connsiteX10" fmla="*/ 1990725 w 2914650"/>
              <a:gd name="connsiteY10" fmla="*/ 276225 h 490800"/>
              <a:gd name="connsiteX11" fmla="*/ 2095500 w 2914650"/>
              <a:gd name="connsiteY11" fmla="*/ 333375 h 490800"/>
              <a:gd name="connsiteX12" fmla="*/ 2133600 w 2914650"/>
              <a:gd name="connsiteY12" fmla="*/ 352425 h 490800"/>
              <a:gd name="connsiteX13" fmla="*/ 2247900 w 2914650"/>
              <a:gd name="connsiteY13" fmla="*/ 371475 h 490800"/>
              <a:gd name="connsiteX14" fmla="*/ 2276475 w 2914650"/>
              <a:gd name="connsiteY14" fmla="*/ 390525 h 490800"/>
              <a:gd name="connsiteX15" fmla="*/ 2333625 w 2914650"/>
              <a:gd name="connsiteY15" fmla="*/ 400050 h 490800"/>
              <a:gd name="connsiteX16" fmla="*/ 2352675 w 2914650"/>
              <a:gd name="connsiteY16" fmla="*/ 428625 h 490800"/>
              <a:gd name="connsiteX17" fmla="*/ 2428875 w 2914650"/>
              <a:gd name="connsiteY17" fmla="*/ 438150 h 490800"/>
              <a:gd name="connsiteX18" fmla="*/ 2486025 w 2914650"/>
              <a:gd name="connsiteY18" fmla="*/ 447675 h 490800"/>
              <a:gd name="connsiteX19" fmla="*/ 2562225 w 2914650"/>
              <a:gd name="connsiteY19" fmla="*/ 476250 h 490800"/>
              <a:gd name="connsiteX20" fmla="*/ 2914650 w 2914650"/>
              <a:gd name="connsiteY20" fmla="*/ 485775 h 4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4650" h="490800">
                <a:moveTo>
                  <a:pt x="0" y="0"/>
                </a:moveTo>
                <a:lnTo>
                  <a:pt x="1390650" y="9525"/>
                </a:lnTo>
                <a:cubicBezTo>
                  <a:pt x="1458339" y="10428"/>
                  <a:pt x="1399889" y="26283"/>
                  <a:pt x="1466850" y="38100"/>
                </a:cubicBezTo>
                <a:cubicBezTo>
                  <a:pt x="1507617" y="45294"/>
                  <a:pt x="1549400" y="44450"/>
                  <a:pt x="1590675" y="47625"/>
                </a:cubicBezTo>
                <a:cubicBezTo>
                  <a:pt x="1609725" y="50800"/>
                  <a:pt x="1629637" y="50654"/>
                  <a:pt x="1647825" y="57150"/>
                </a:cubicBezTo>
                <a:cubicBezTo>
                  <a:pt x="1689082" y="71885"/>
                  <a:pt x="1728778" y="95241"/>
                  <a:pt x="1762125" y="123825"/>
                </a:cubicBezTo>
                <a:cubicBezTo>
                  <a:pt x="1772352" y="132591"/>
                  <a:pt x="1780067" y="144130"/>
                  <a:pt x="1790700" y="152400"/>
                </a:cubicBezTo>
                <a:cubicBezTo>
                  <a:pt x="1808772" y="166456"/>
                  <a:pt x="1829219" y="177192"/>
                  <a:pt x="1847850" y="190500"/>
                </a:cubicBezTo>
                <a:cubicBezTo>
                  <a:pt x="1873686" y="208954"/>
                  <a:pt x="1897632" y="230038"/>
                  <a:pt x="1924050" y="247650"/>
                </a:cubicBezTo>
                <a:cubicBezTo>
                  <a:pt x="1933575" y="254000"/>
                  <a:pt x="1942103" y="262191"/>
                  <a:pt x="1952625" y="266700"/>
                </a:cubicBezTo>
                <a:cubicBezTo>
                  <a:pt x="1964657" y="271857"/>
                  <a:pt x="1978025" y="273050"/>
                  <a:pt x="1990725" y="276225"/>
                </a:cubicBezTo>
                <a:cubicBezTo>
                  <a:pt x="2042929" y="311027"/>
                  <a:pt x="2009061" y="290155"/>
                  <a:pt x="2095500" y="333375"/>
                </a:cubicBezTo>
                <a:cubicBezTo>
                  <a:pt x="2108200" y="339725"/>
                  <a:pt x="2119511" y="350664"/>
                  <a:pt x="2133600" y="352425"/>
                </a:cubicBezTo>
                <a:cubicBezTo>
                  <a:pt x="2222790" y="363574"/>
                  <a:pt x="2184967" y="355742"/>
                  <a:pt x="2247900" y="371475"/>
                </a:cubicBezTo>
                <a:cubicBezTo>
                  <a:pt x="2257425" y="377825"/>
                  <a:pt x="2265615" y="386905"/>
                  <a:pt x="2276475" y="390525"/>
                </a:cubicBezTo>
                <a:cubicBezTo>
                  <a:pt x="2294797" y="396632"/>
                  <a:pt x="2316351" y="391413"/>
                  <a:pt x="2333625" y="400050"/>
                </a:cubicBezTo>
                <a:cubicBezTo>
                  <a:pt x="2343864" y="405170"/>
                  <a:pt x="2342046" y="424373"/>
                  <a:pt x="2352675" y="428625"/>
                </a:cubicBezTo>
                <a:cubicBezTo>
                  <a:pt x="2376442" y="438132"/>
                  <a:pt x="2403535" y="434530"/>
                  <a:pt x="2428875" y="438150"/>
                </a:cubicBezTo>
                <a:cubicBezTo>
                  <a:pt x="2447994" y="440881"/>
                  <a:pt x="2466975" y="444500"/>
                  <a:pt x="2486025" y="447675"/>
                </a:cubicBezTo>
                <a:cubicBezTo>
                  <a:pt x="2495295" y="451383"/>
                  <a:pt x="2545427" y="472517"/>
                  <a:pt x="2562225" y="476250"/>
                </a:cubicBezTo>
                <a:cubicBezTo>
                  <a:pt x="2677902" y="501956"/>
                  <a:pt x="2796573" y="485775"/>
                  <a:pt x="2914650" y="4857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3962400"/>
            <a:ext cx="213226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Lower Limit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8950" y="3357389"/>
            <a:ext cx="18478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Upper Limit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458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utonnyMJ" pitchFamily="2" charset="0"/>
              </a:rPr>
              <a:t>*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</a:rPr>
              <a:t>wKQz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g‡b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_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vK‡j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Lye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mn‡RB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Awbw`ó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hvMR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(Indefinite Integral)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Ges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wbw`ó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hvM‡Ri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Definite Integral)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mgvavb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Kiv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mnR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| 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hgb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Calibri" panose="020F0502020204030204" pitchFamily="34" charset="0"/>
              </a:rPr>
              <a:t>-</a:t>
            </a:r>
            <a:endParaRPr lang="en-US" sz="2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162800" cy="49552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SutonnyMJ" pitchFamily="2" charset="0"/>
              </a:rPr>
              <a:t>(      ) </a:t>
            </a:r>
            <a:r>
              <a:rPr lang="en-US" dirty="0" err="1">
                <a:latin typeface="SutonnyMJ" pitchFamily="2" charset="0"/>
              </a:rPr>
              <a:t>e¨v‡KU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wfZ‡ii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Ask‡K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ai‡Z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n‡e</a:t>
            </a:r>
            <a:r>
              <a:rPr lang="en-US" dirty="0">
                <a:latin typeface="SutonnyMJ" pitchFamily="2" charset="0"/>
              </a:rPr>
              <a:t>|</a:t>
            </a:r>
          </a:p>
          <a:p>
            <a:pPr marL="342900" indent="-342900">
              <a:buAutoNum type="arabicPeriod"/>
            </a:pPr>
            <a:endParaRPr lang="en-US" dirty="0">
              <a:latin typeface="SutonnyMJ" pitchFamily="2" charset="0"/>
            </a:endParaRPr>
          </a:p>
          <a:p>
            <a:r>
              <a:rPr lang="en-US" dirty="0">
                <a:latin typeface="SutonnyMJ" pitchFamily="2" charset="0"/>
              </a:rPr>
              <a:t>2. </a:t>
            </a:r>
            <a:r>
              <a:rPr lang="en-US" dirty="0" err="1">
                <a:latin typeface="SutonnyMJ" pitchFamily="2" charset="0"/>
              </a:rPr>
              <a:t>Bbfvm</a:t>
            </a:r>
            <a:r>
              <a:rPr lang="en-US" dirty="0">
                <a:latin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</a:rPr>
              <a:t>dvskb‡K</a:t>
            </a:r>
            <a:r>
              <a:rPr lang="en-US" dirty="0">
                <a:latin typeface="SutonnyMJ" pitchFamily="2" charset="0"/>
              </a:rPr>
              <a:t>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Inverse function) </a:t>
            </a:r>
            <a:r>
              <a:rPr lang="en-US" dirty="0" err="1">
                <a:latin typeface="SutonnyMJ" pitchFamily="2" charset="0"/>
              </a:rPr>
              <a:t>ai‡Z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n‡e</a:t>
            </a:r>
            <a:r>
              <a:rPr lang="en-US" dirty="0">
                <a:latin typeface="SutonnyMJ" pitchFamily="2" charset="0"/>
              </a:rPr>
              <a:t>| ‡</a:t>
            </a:r>
            <a:r>
              <a:rPr lang="en-US" dirty="0" err="1">
                <a:latin typeface="SutonnyMJ" pitchFamily="2" charset="0"/>
              </a:rPr>
              <a:t>hgb</a:t>
            </a:r>
            <a:r>
              <a:rPr lang="en-US" dirty="0">
                <a:latin typeface="SutonnyMJ" pitchFamily="2" charset="0"/>
              </a:rPr>
              <a:t>-</a:t>
            </a:r>
          </a:p>
          <a:p>
            <a:endParaRPr lang="en-US" dirty="0">
              <a:latin typeface="SutonnyMJ" pitchFamily="2" charset="0"/>
            </a:endParaRPr>
          </a:p>
          <a:p>
            <a:r>
              <a:rPr lang="en-US" dirty="0">
                <a:latin typeface="SutonnyMJ" pitchFamily="2" charset="0"/>
              </a:rPr>
              <a:t>3. </a:t>
            </a:r>
            <a:r>
              <a:rPr lang="en-US" dirty="0" err="1">
                <a:latin typeface="SutonnyMJ" pitchFamily="2" charset="0"/>
              </a:rPr>
              <a:t>iæU</a:t>
            </a:r>
            <a:r>
              <a:rPr lang="en-US" dirty="0">
                <a:latin typeface="SutonnyMJ" pitchFamily="2" charset="0"/>
              </a:rPr>
              <a:t>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Root)       </a:t>
            </a:r>
            <a:r>
              <a:rPr lang="en-US" dirty="0" err="1">
                <a:latin typeface="SutonnyMJ" pitchFamily="2" charset="0"/>
              </a:rPr>
              <a:t>Gi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wfZ‡ii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Ask‡K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ai‡Z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n‡e</a:t>
            </a:r>
            <a:r>
              <a:rPr lang="en-US" dirty="0">
                <a:latin typeface="SutonnyMJ" pitchFamily="2" charset="0"/>
              </a:rPr>
              <a:t>| ‡</a:t>
            </a:r>
            <a:r>
              <a:rPr lang="en-US" dirty="0" err="1">
                <a:latin typeface="SutonnyMJ" pitchFamily="2" charset="0"/>
              </a:rPr>
              <a:t>hgb</a:t>
            </a:r>
            <a:r>
              <a:rPr lang="en-US" dirty="0">
                <a:latin typeface="SutonnyMJ" pitchFamily="2" charset="0"/>
              </a:rPr>
              <a:t>-</a:t>
            </a:r>
          </a:p>
          <a:p>
            <a:endParaRPr lang="en-US" dirty="0">
              <a:latin typeface="SutonnyMJ" pitchFamily="2" charset="0"/>
            </a:endParaRPr>
          </a:p>
          <a:p>
            <a:r>
              <a:rPr lang="en-US" dirty="0">
                <a:latin typeface="SutonnyMJ" pitchFamily="2" charset="0"/>
              </a:rPr>
              <a:t>4.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Exponential  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A_©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vr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       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Gi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cvIqvi‡K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</a:rPr>
              <a:t>ai‡Z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n‡e</a:t>
            </a:r>
            <a:r>
              <a:rPr lang="en-US" dirty="0">
                <a:latin typeface="SutonnyMJ" pitchFamily="2" charset="0"/>
              </a:rPr>
              <a:t>|</a:t>
            </a:r>
          </a:p>
          <a:p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                      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hgb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sinx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=z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ai‡Z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|</a:t>
            </a:r>
          </a:p>
          <a:p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 </a:t>
            </a:r>
          </a:p>
          <a:p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Dc‡ii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wbqg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¸‡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jv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ai‡Z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n‡e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Zv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cs typeface="Calibri" panose="020F0502020204030204" pitchFamily="34" charset="0"/>
              </a:rPr>
              <a:t>n‡jv</a:t>
            </a:r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- </a:t>
            </a:r>
          </a:p>
          <a:p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  ‡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Kvb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dvskb‡K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aivi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d‡j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AšÍixKib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Ki‡Z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n‡e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|</a:t>
            </a:r>
          </a:p>
          <a:p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AšÍixKib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Kivi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d‡j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‡`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Lv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hv‡e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cÖ`Ë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dvsk‡bi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GKwU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Ask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P‡j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Avm‡e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|</a:t>
            </a:r>
          </a:p>
          <a:p>
            <a:endParaRPr lang="en-US" sz="2000" dirty="0">
              <a:solidFill>
                <a:srgbClr val="FF0000"/>
              </a:solidFill>
              <a:latin typeface="SutonnyMJ" pitchFamily="2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‡`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Lv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hvK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GKUv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mgvavb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--------------------</a:t>
            </a:r>
          </a:p>
          <a:p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                                                                                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Calibri" panose="020F0502020204030204" pitchFamily="34" charset="0"/>
              </a:rPr>
              <a:t>Pjgvb</a:t>
            </a:r>
            <a:endParaRPr lang="en-US" dirty="0">
              <a:latin typeface="SutonnyMJ" pitchFamily="2" charset="0"/>
              <a:cs typeface="Calibri" panose="020F0502020204030204" pitchFamily="34" charset="0"/>
            </a:endParaRPr>
          </a:p>
          <a:p>
            <a:r>
              <a:rPr lang="en-US" dirty="0">
                <a:latin typeface="SutonnyMJ" pitchFamily="2" charset="0"/>
                <a:cs typeface="Calibri" panose="020F0502020204030204" pitchFamily="34" charset="0"/>
              </a:rPr>
              <a:t>      </a:t>
            </a:r>
            <a:endParaRPr lang="en-US" dirty="0">
              <a:latin typeface="SutonnyMJ" pitchFamily="2" charset="0"/>
            </a:endParaRPr>
          </a:p>
          <a:p>
            <a:r>
              <a:rPr lang="en-US" dirty="0">
                <a:latin typeface="SutonnyMJ" pitchFamily="2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10200" y="3159891"/>
          <a:ext cx="609600" cy="3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228600" progId="Equation.3">
                  <p:embed/>
                </p:oleObj>
              </mc:Choice>
              <mc:Fallback>
                <p:oleObj name="Equation" r:id="rId2" imgW="44424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0200" y="3159891"/>
                        <a:ext cx="609600" cy="3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3200400"/>
          <a:ext cx="381000" cy="24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53800" progId="Equation.3">
                  <p:embed/>
                </p:oleObj>
              </mc:Choice>
              <mc:Fallback>
                <p:oleObj name="Equation" r:id="rId4" imgW="228600" imgH="2538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3200400"/>
                        <a:ext cx="381000" cy="249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62600" y="2607817"/>
          <a:ext cx="1960418" cy="43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228600" progId="Equation.3">
                  <p:embed/>
                </p:oleObj>
              </mc:Choice>
              <mc:Fallback>
                <p:oleObj name="Equation" r:id="rId6" imgW="134604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2607817"/>
                        <a:ext cx="1960418" cy="43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93736" y="3581400"/>
          <a:ext cx="1600200" cy="42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253800" progId="Equation.3">
                  <p:embed/>
                </p:oleObj>
              </mc:Choice>
              <mc:Fallback>
                <p:oleObj name="Equation" r:id="rId8" imgW="1231560" imgH="2538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3736" y="3581400"/>
                        <a:ext cx="1600200" cy="42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64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879"/>
              </p:ext>
            </p:extLst>
          </p:nvPr>
        </p:nvGraphicFramePr>
        <p:xfrm>
          <a:off x="1339871" y="372920"/>
          <a:ext cx="1370013" cy="564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4203360" progId="Equation.3">
                  <p:embed/>
                </p:oleObj>
              </mc:Choice>
              <mc:Fallback>
                <p:oleObj name="Equation" r:id="rId2" imgW="901440" imgH="420336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9871" y="372920"/>
                        <a:ext cx="1370013" cy="564688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6593"/>
              </p:ext>
            </p:extLst>
          </p:nvPr>
        </p:nvGraphicFramePr>
        <p:xfrm>
          <a:off x="6262255" y="551512"/>
          <a:ext cx="2057400" cy="188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1701720" progId="Equation.3">
                  <p:embed/>
                </p:oleObj>
              </mc:Choice>
              <mc:Fallback>
                <p:oleObj name="Equation" r:id="rId4" imgW="1333440" imgH="170172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2255" y="551512"/>
                        <a:ext cx="2057400" cy="18868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/>
          <p:cNvSpPr/>
          <p:nvPr/>
        </p:nvSpPr>
        <p:spPr>
          <a:xfrm>
            <a:off x="3504045" y="1787236"/>
            <a:ext cx="1447800" cy="2590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3999" y="489527"/>
            <a:ext cx="98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utonnyMJ" pitchFamily="2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</a:rPr>
              <a:t>awi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82144" y="751137"/>
                <a:ext cx="1423965" cy="8536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𝐧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𝐧</m:t>
                            </m:r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b="1">
                            <a:latin typeface="Cambria Math"/>
                            <a:cs typeface="Times New Roman" pitchFamily="18" charset="0"/>
                          </a:rPr>
                          <m:t>𝐧</m:t>
                        </m:r>
                        <m:r>
                          <a:rPr lang="en-US" b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44" y="751137"/>
                <a:ext cx="1423965" cy="853632"/>
              </a:xfrm>
              <a:prstGeom prst="rect">
                <a:avLst/>
              </a:prstGeom>
              <a:blipFill>
                <a:blip r:embed="rId7"/>
                <a:stretch>
                  <a:fillRect l="-29185" t="-64286" b="-4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0345" y="6110468"/>
            <a:ext cx="58674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utonnyMJ" pitchFamily="2" charset="0"/>
              </a:rPr>
              <a:t>wbqg</a:t>
            </a:r>
            <a:r>
              <a:rPr lang="en-US" sz="3600" dirty="0">
                <a:latin typeface="SutonnyMJ" pitchFamily="2" charset="0"/>
              </a:rPr>
              <a:t> 1 </a:t>
            </a:r>
            <a:r>
              <a:rPr lang="en-US" sz="3600" dirty="0" err="1">
                <a:latin typeface="SutonnyMJ" pitchFamily="2" charset="0"/>
              </a:rPr>
              <a:t>bs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cÖ‡hvR</a:t>
            </a:r>
            <a:r>
              <a:rPr lang="en-US" sz="3600" dirty="0">
                <a:latin typeface="SutonnyMJ" pitchFamily="2" charset="0"/>
              </a:rPr>
              <a:t>¨ (    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6680" y="285525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x=1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</a:rPr>
              <a:t>n‡j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514494"/>
              </p:ext>
            </p:extLst>
          </p:nvPr>
        </p:nvGraphicFramePr>
        <p:xfrm>
          <a:off x="7051242" y="2855254"/>
          <a:ext cx="1600200" cy="2021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1447560" progId="Equation.3">
                  <p:embed/>
                </p:oleObj>
              </mc:Choice>
              <mc:Fallback>
                <p:oleObj name="Equation" r:id="rId8" imgW="1104840" imgH="1447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51242" y="2855254"/>
                        <a:ext cx="1600200" cy="2021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51970" y="5177689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x=0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</a:rPr>
              <a:t>n‡j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137622"/>
              </p:ext>
            </p:extLst>
          </p:nvPr>
        </p:nvGraphicFramePr>
        <p:xfrm>
          <a:off x="7363980" y="5158400"/>
          <a:ext cx="974725" cy="105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660240" progId="Equation.3">
                  <p:embed/>
                </p:oleObj>
              </mc:Choice>
              <mc:Fallback>
                <p:oleObj name="Equation" r:id="rId10" imgW="672840" imgH="66024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63980" y="5158400"/>
                        <a:ext cx="974725" cy="1050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610350" y="680783"/>
            <a:ext cx="2385939" cy="2195767"/>
          </a:xfrm>
          <a:custGeom>
            <a:avLst/>
            <a:gdLst>
              <a:gd name="connsiteX0" fmla="*/ 0 w 2385939"/>
              <a:gd name="connsiteY0" fmla="*/ 71692 h 2195767"/>
              <a:gd name="connsiteX1" fmla="*/ 57150 w 2385939"/>
              <a:gd name="connsiteY1" fmla="*/ 62167 h 2195767"/>
              <a:gd name="connsiteX2" fmla="*/ 200025 w 2385939"/>
              <a:gd name="connsiteY2" fmla="*/ 43117 h 2195767"/>
              <a:gd name="connsiteX3" fmla="*/ 295275 w 2385939"/>
              <a:gd name="connsiteY3" fmla="*/ 24067 h 2195767"/>
              <a:gd name="connsiteX4" fmla="*/ 600075 w 2385939"/>
              <a:gd name="connsiteY4" fmla="*/ 14542 h 2195767"/>
              <a:gd name="connsiteX5" fmla="*/ 876300 w 2385939"/>
              <a:gd name="connsiteY5" fmla="*/ 14542 h 2195767"/>
              <a:gd name="connsiteX6" fmla="*/ 933450 w 2385939"/>
              <a:gd name="connsiteY6" fmla="*/ 24067 h 2195767"/>
              <a:gd name="connsiteX7" fmla="*/ 1095375 w 2385939"/>
              <a:gd name="connsiteY7" fmla="*/ 43117 h 2195767"/>
              <a:gd name="connsiteX8" fmla="*/ 1152525 w 2385939"/>
              <a:gd name="connsiteY8" fmla="*/ 62167 h 2195767"/>
              <a:gd name="connsiteX9" fmla="*/ 1238250 w 2385939"/>
              <a:gd name="connsiteY9" fmla="*/ 81217 h 2195767"/>
              <a:gd name="connsiteX10" fmla="*/ 1304925 w 2385939"/>
              <a:gd name="connsiteY10" fmla="*/ 109792 h 2195767"/>
              <a:gd name="connsiteX11" fmla="*/ 1381125 w 2385939"/>
              <a:gd name="connsiteY11" fmla="*/ 119317 h 2195767"/>
              <a:gd name="connsiteX12" fmla="*/ 1457325 w 2385939"/>
              <a:gd name="connsiteY12" fmla="*/ 147892 h 2195767"/>
              <a:gd name="connsiteX13" fmla="*/ 1533525 w 2385939"/>
              <a:gd name="connsiteY13" fmla="*/ 166942 h 2195767"/>
              <a:gd name="connsiteX14" fmla="*/ 1571625 w 2385939"/>
              <a:gd name="connsiteY14" fmla="*/ 176467 h 2195767"/>
              <a:gd name="connsiteX15" fmla="*/ 1657350 w 2385939"/>
              <a:gd name="connsiteY15" fmla="*/ 195517 h 2195767"/>
              <a:gd name="connsiteX16" fmla="*/ 1704975 w 2385939"/>
              <a:gd name="connsiteY16" fmla="*/ 214567 h 2195767"/>
              <a:gd name="connsiteX17" fmla="*/ 1743075 w 2385939"/>
              <a:gd name="connsiteY17" fmla="*/ 224092 h 2195767"/>
              <a:gd name="connsiteX18" fmla="*/ 1800225 w 2385939"/>
              <a:gd name="connsiteY18" fmla="*/ 243142 h 2195767"/>
              <a:gd name="connsiteX19" fmla="*/ 1838325 w 2385939"/>
              <a:gd name="connsiteY19" fmla="*/ 252667 h 2195767"/>
              <a:gd name="connsiteX20" fmla="*/ 1866900 w 2385939"/>
              <a:gd name="connsiteY20" fmla="*/ 262192 h 2195767"/>
              <a:gd name="connsiteX21" fmla="*/ 1914525 w 2385939"/>
              <a:gd name="connsiteY21" fmla="*/ 281242 h 2195767"/>
              <a:gd name="connsiteX22" fmla="*/ 1962150 w 2385939"/>
              <a:gd name="connsiteY22" fmla="*/ 290767 h 2195767"/>
              <a:gd name="connsiteX23" fmla="*/ 2000250 w 2385939"/>
              <a:gd name="connsiteY23" fmla="*/ 309817 h 2195767"/>
              <a:gd name="connsiteX24" fmla="*/ 2028825 w 2385939"/>
              <a:gd name="connsiteY24" fmla="*/ 328867 h 2195767"/>
              <a:gd name="connsiteX25" fmla="*/ 2057400 w 2385939"/>
              <a:gd name="connsiteY25" fmla="*/ 338392 h 2195767"/>
              <a:gd name="connsiteX26" fmla="*/ 2162175 w 2385939"/>
              <a:gd name="connsiteY26" fmla="*/ 443167 h 2195767"/>
              <a:gd name="connsiteX27" fmla="*/ 2190750 w 2385939"/>
              <a:gd name="connsiteY27" fmla="*/ 471742 h 2195767"/>
              <a:gd name="connsiteX28" fmla="*/ 2238375 w 2385939"/>
              <a:gd name="connsiteY28" fmla="*/ 538417 h 2195767"/>
              <a:gd name="connsiteX29" fmla="*/ 2276475 w 2385939"/>
              <a:gd name="connsiteY29" fmla="*/ 595567 h 2195767"/>
              <a:gd name="connsiteX30" fmla="*/ 2314575 w 2385939"/>
              <a:gd name="connsiteY30" fmla="*/ 633667 h 2195767"/>
              <a:gd name="connsiteX31" fmla="*/ 2324100 w 2385939"/>
              <a:gd name="connsiteY31" fmla="*/ 662242 h 2195767"/>
              <a:gd name="connsiteX32" fmla="*/ 2362200 w 2385939"/>
              <a:gd name="connsiteY32" fmla="*/ 719392 h 2195767"/>
              <a:gd name="connsiteX33" fmla="*/ 2371725 w 2385939"/>
              <a:gd name="connsiteY33" fmla="*/ 1005142 h 2195767"/>
              <a:gd name="connsiteX34" fmla="*/ 2343150 w 2385939"/>
              <a:gd name="connsiteY34" fmla="*/ 1062292 h 2195767"/>
              <a:gd name="connsiteX35" fmla="*/ 2286000 w 2385939"/>
              <a:gd name="connsiteY35" fmla="*/ 1176592 h 2195767"/>
              <a:gd name="connsiteX36" fmla="*/ 2266950 w 2385939"/>
              <a:gd name="connsiteY36" fmla="*/ 1205167 h 2195767"/>
              <a:gd name="connsiteX37" fmla="*/ 2257425 w 2385939"/>
              <a:gd name="connsiteY37" fmla="*/ 1233742 h 2195767"/>
              <a:gd name="connsiteX38" fmla="*/ 2228850 w 2385939"/>
              <a:gd name="connsiteY38" fmla="*/ 1262317 h 2195767"/>
              <a:gd name="connsiteX39" fmla="*/ 2219325 w 2385939"/>
              <a:gd name="connsiteY39" fmla="*/ 1290892 h 2195767"/>
              <a:gd name="connsiteX40" fmla="*/ 2162175 w 2385939"/>
              <a:gd name="connsiteY40" fmla="*/ 1357567 h 2195767"/>
              <a:gd name="connsiteX41" fmla="*/ 2133600 w 2385939"/>
              <a:gd name="connsiteY41" fmla="*/ 1395667 h 2195767"/>
              <a:gd name="connsiteX42" fmla="*/ 2038350 w 2385939"/>
              <a:gd name="connsiteY42" fmla="*/ 1462342 h 2195767"/>
              <a:gd name="connsiteX43" fmla="*/ 1952625 w 2385939"/>
              <a:gd name="connsiteY43" fmla="*/ 1557592 h 2195767"/>
              <a:gd name="connsiteX44" fmla="*/ 1895475 w 2385939"/>
              <a:gd name="connsiteY44" fmla="*/ 1595692 h 2195767"/>
              <a:gd name="connsiteX45" fmla="*/ 1857375 w 2385939"/>
              <a:gd name="connsiteY45" fmla="*/ 1614742 h 2195767"/>
              <a:gd name="connsiteX46" fmla="*/ 1781175 w 2385939"/>
              <a:gd name="connsiteY46" fmla="*/ 1681417 h 2195767"/>
              <a:gd name="connsiteX47" fmla="*/ 1752600 w 2385939"/>
              <a:gd name="connsiteY47" fmla="*/ 1690942 h 2195767"/>
              <a:gd name="connsiteX48" fmla="*/ 1657350 w 2385939"/>
              <a:gd name="connsiteY48" fmla="*/ 1748092 h 2195767"/>
              <a:gd name="connsiteX49" fmla="*/ 1571625 w 2385939"/>
              <a:gd name="connsiteY49" fmla="*/ 1805242 h 2195767"/>
              <a:gd name="connsiteX50" fmla="*/ 1543050 w 2385939"/>
              <a:gd name="connsiteY50" fmla="*/ 1824292 h 2195767"/>
              <a:gd name="connsiteX51" fmla="*/ 1476375 w 2385939"/>
              <a:gd name="connsiteY51" fmla="*/ 1871917 h 2195767"/>
              <a:gd name="connsiteX52" fmla="*/ 1438275 w 2385939"/>
              <a:gd name="connsiteY52" fmla="*/ 1900492 h 2195767"/>
              <a:gd name="connsiteX53" fmla="*/ 1409700 w 2385939"/>
              <a:gd name="connsiteY53" fmla="*/ 1910017 h 2195767"/>
              <a:gd name="connsiteX54" fmla="*/ 1390650 w 2385939"/>
              <a:gd name="connsiteY54" fmla="*/ 1938592 h 2195767"/>
              <a:gd name="connsiteX55" fmla="*/ 1362075 w 2385939"/>
              <a:gd name="connsiteY55" fmla="*/ 1948117 h 2195767"/>
              <a:gd name="connsiteX56" fmla="*/ 1323975 w 2385939"/>
              <a:gd name="connsiteY56" fmla="*/ 1976692 h 2195767"/>
              <a:gd name="connsiteX57" fmla="*/ 1285875 w 2385939"/>
              <a:gd name="connsiteY57" fmla="*/ 1995742 h 2195767"/>
              <a:gd name="connsiteX58" fmla="*/ 1228725 w 2385939"/>
              <a:gd name="connsiteY58" fmla="*/ 2033842 h 2195767"/>
              <a:gd name="connsiteX59" fmla="*/ 1200150 w 2385939"/>
              <a:gd name="connsiteY59" fmla="*/ 2052892 h 2195767"/>
              <a:gd name="connsiteX60" fmla="*/ 1171575 w 2385939"/>
              <a:gd name="connsiteY60" fmla="*/ 2081467 h 2195767"/>
              <a:gd name="connsiteX61" fmla="*/ 1133475 w 2385939"/>
              <a:gd name="connsiteY61" fmla="*/ 2100517 h 2195767"/>
              <a:gd name="connsiteX62" fmla="*/ 1104900 w 2385939"/>
              <a:gd name="connsiteY62" fmla="*/ 2129092 h 2195767"/>
              <a:gd name="connsiteX63" fmla="*/ 1066800 w 2385939"/>
              <a:gd name="connsiteY63" fmla="*/ 2148142 h 2195767"/>
              <a:gd name="connsiteX64" fmla="*/ 1038225 w 2385939"/>
              <a:gd name="connsiteY64" fmla="*/ 2167192 h 2195767"/>
              <a:gd name="connsiteX65" fmla="*/ 1019175 w 2385939"/>
              <a:gd name="connsiteY65" fmla="*/ 2195767 h 21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85939" h="2195767">
                <a:moveTo>
                  <a:pt x="0" y="71692"/>
                </a:moveTo>
                <a:cubicBezTo>
                  <a:pt x="19050" y="68517"/>
                  <a:pt x="38007" y="64719"/>
                  <a:pt x="57150" y="62167"/>
                </a:cubicBezTo>
                <a:cubicBezTo>
                  <a:pt x="156153" y="48967"/>
                  <a:pt x="118490" y="58405"/>
                  <a:pt x="200025" y="43117"/>
                </a:cubicBezTo>
                <a:cubicBezTo>
                  <a:pt x="231849" y="37150"/>
                  <a:pt x="262979" y="26374"/>
                  <a:pt x="295275" y="24067"/>
                </a:cubicBezTo>
                <a:cubicBezTo>
                  <a:pt x="396666" y="16825"/>
                  <a:pt x="498475" y="17717"/>
                  <a:pt x="600075" y="14542"/>
                </a:cubicBezTo>
                <a:cubicBezTo>
                  <a:pt x="717614" y="-8966"/>
                  <a:pt x="654472" y="-247"/>
                  <a:pt x="876300" y="14542"/>
                </a:cubicBezTo>
                <a:cubicBezTo>
                  <a:pt x="895570" y="15827"/>
                  <a:pt x="914270" y="21810"/>
                  <a:pt x="933450" y="24067"/>
                </a:cubicBezTo>
                <a:cubicBezTo>
                  <a:pt x="977621" y="29264"/>
                  <a:pt x="1047600" y="31173"/>
                  <a:pt x="1095375" y="43117"/>
                </a:cubicBezTo>
                <a:cubicBezTo>
                  <a:pt x="1114856" y="47987"/>
                  <a:pt x="1133152" y="56883"/>
                  <a:pt x="1152525" y="62167"/>
                </a:cubicBezTo>
                <a:cubicBezTo>
                  <a:pt x="1178179" y="69164"/>
                  <a:pt x="1212590" y="71886"/>
                  <a:pt x="1238250" y="81217"/>
                </a:cubicBezTo>
                <a:cubicBezTo>
                  <a:pt x="1260974" y="89480"/>
                  <a:pt x="1281561" y="103562"/>
                  <a:pt x="1304925" y="109792"/>
                </a:cubicBezTo>
                <a:cubicBezTo>
                  <a:pt x="1329658" y="116388"/>
                  <a:pt x="1355876" y="115109"/>
                  <a:pt x="1381125" y="119317"/>
                </a:cubicBezTo>
                <a:cubicBezTo>
                  <a:pt x="1452984" y="131294"/>
                  <a:pt x="1385841" y="124064"/>
                  <a:pt x="1457325" y="147892"/>
                </a:cubicBezTo>
                <a:cubicBezTo>
                  <a:pt x="1482163" y="156171"/>
                  <a:pt x="1508125" y="160592"/>
                  <a:pt x="1533525" y="166942"/>
                </a:cubicBezTo>
                <a:cubicBezTo>
                  <a:pt x="1546225" y="170117"/>
                  <a:pt x="1558788" y="173900"/>
                  <a:pt x="1571625" y="176467"/>
                </a:cubicBezTo>
                <a:cubicBezTo>
                  <a:pt x="1590498" y="180242"/>
                  <a:pt x="1637173" y="188791"/>
                  <a:pt x="1657350" y="195517"/>
                </a:cubicBezTo>
                <a:cubicBezTo>
                  <a:pt x="1673570" y="200924"/>
                  <a:pt x="1688755" y="209160"/>
                  <a:pt x="1704975" y="214567"/>
                </a:cubicBezTo>
                <a:cubicBezTo>
                  <a:pt x="1717394" y="218707"/>
                  <a:pt x="1730536" y="220330"/>
                  <a:pt x="1743075" y="224092"/>
                </a:cubicBezTo>
                <a:cubicBezTo>
                  <a:pt x="1762309" y="229862"/>
                  <a:pt x="1780744" y="238272"/>
                  <a:pt x="1800225" y="243142"/>
                </a:cubicBezTo>
                <a:cubicBezTo>
                  <a:pt x="1812925" y="246317"/>
                  <a:pt x="1825738" y="249071"/>
                  <a:pt x="1838325" y="252667"/>
                </a:cubicBezTo>
                <a:cubicBezTo>
                  <a:pt x="1847979" y="255425"/>
                  <a:pt x="1857499" y="258667"/>
                  <a:pt x="1866900" y="262192"/>
                </a:cubicBezTo>
                <a:cubicBezTo>
                  <a:pt x="1882909" y="268195"/>
                  <a:pt x="1898148" y="276329"/>
                  <a:pt x="1914525" y="281242"/>
                </a:cubicBezTo>
                <a:cubicBezTo>
                  <a:pt x="1930032" y="285894"/>
                  <a:pt x="1946275" y="287592"/>
                  <a:pt x="1962150" y="290767"/>
                </a:cubicBezTo>
                <a:cubicBezTo>
                  <a:pt x="1974850" y="297117"/>
                  <a:pt x="1987922" y="302772"/>
                  <a:pt x="2000250" y="309817"/>
                </a:cubicBezTo>
                <a:cubicBezTo>
                  <a:pt x="2010189" y="315497"/>
                  <a:pt x="2018586" y="323747"/>
                  <a:pt x="2028825" y="328867"/>
                </a:cubicBezTo>
                <a:cubicBezTo>
                  <a:pt x="2037805" y="333357"/>
                  <a:pt x="2047875" y="335217"/>
                  <a:pt x="2057400" y="338392"/>
                </a:cubicBezTo>
                <a:lnTo>
                  <a:pt x="2162175" y="443167"/>
                </a:lnTo>
                <a:cubicBezTo>
                  <a:pt x="2171700" y="452692"/>
                  <a:pt x="2183278" y="460534"/>
                  <a:pt x="2190750" y="471742"/>
                </a:cubicBezTo>
                <a:cubicBezTo>
                  <a:pt x="2252684" y="564643"/>
                  <a:pt x="2155673" y="420272"/>
                  <a:pt x="2238375" y="538417"/>
                </a:cubicBezTo>
                <a:cubicBezTo>
                  <a:pt x="2251505" y="557174"/>
                  <a:pt x="2260286" y="579378"/>
                  <a:pt x="2276475" y="595567"/>
                </a:cubicBezTo>
                <a:lnTo>
                  <a:pt x="2314575" y="633667"/>
                </a:lnTo>
                <a:cubicBezTo>
                  <a:pt x="2317750" y="643192"/>
                  <a:pt x="2319224" y="653465"/>
                  <a:pt x="2324100" y="662242"/>
                </a:cubicBezTo>
                <a:cubicBezTo>
                  <a:pt x="2335219" y="682256"/>
                  <a:pt x="2362200" y="719392"/>
                  <a:pt x="2362200" y="719392"/>
                </a:cubicBezTo>
                <a:cubicBezTo>
                  <a:pt x="2395899" y="854187"/>
                  <a:pt x="2388607" y="794112"/>
                  <a:pt x="2371725" y="1005142"/>
                </a:cubicBezTo>
                <a:cubicBezTo>
                  <a:pt x="2369183" y="1036914"/>
                  <a:pt x="2355680" y="1034100"/>
                  <a:pt x="2343150" y="1062292"/>
                </a:cubicBezTo>
                <a:cubicBezTo>
                  <a:pt x="2290570" y="1180598"/>
                  <a:pt x="2365214" y="1057771"/>
                  <a:pt x="2286000" y="1176592"/>
                </a:cubicBezTo>
                <a:cubicBezTo>
                  <a:pt x="2279650" y="1186117"/>
                  <a:pt x="2270570" y="1194307"/>
                  <a:pt x="2266950" y="1205167"/>
                </a:cubicBezTo>
                <a:cubicBezTo>
                  <a:pt x="2263775" y="1214692"/>
                  <a:pt x="2262994" y="1225388"/>
                  <a:pt x="2257425" y="1233742"/>
                </a:cubicBezTo>
                <a:cubicBezTo>
                  <a:pt x="2249953" y="1244950"/>
                  <a:pt x="2238375" y="1252792"/>
                  <a:pt x="2228850" y="1262317"/>
                </a:cubicBezTo>
                <a:cubicBezTo>
                  <a:pt x="2225675" y="1271842"/>
                  <a:pt x="2223815" y="1281912"/>
                  <a:pt x="2219325" y="1290892"/>
                </a:cubicBezTo>
                <a:cubicBezTo>
                  <a:pt x="2202329" y="1324884"/>
                  <a:pt x="2189516" y="1326320"/>
                  <a:pt x="2162175" y="1357567"/>
                </a:cubicBezTo>
                <a:cubicBezTo>
                  <a:pt x="2151721" y="1369514"/>
                  <a:pt x="2145465" y="1385120"/>
                  <a:pt x="2133600" y="1395667"/>
                </a:cubicBezTo>
                <a:cubicBezTo>
                  <a:pt x="2105594" y="1420561"/>
                  <a:pt x="2065400" y="1435292"/>
                  <a:pt x="2038350" y="1462342"/>
                </a:cubicBezTo>
                <a:cubicBezTo>
                  <a:pt x="1974370" y="1526322"/>
                  <a:pt x="2102885" y="1457419"/>
                  <a:pt x="1952625" y="1557592"/>
                </a:cubicBezTo>
                <a:cubicBezTo>
                  <a:pt x="1933575" y="1570292"/>
                  <a:pt x="1915953" y="1585453"/>
                  <a:pt x="1895475" y="1595692"/>
                </a:cubicBezTo>
                <a:cubicBezTo>
                  <a:pt x="1882775" y="1602042"/>
                  <a:pt x="1868929" y="1606489"/>
                  <a:pt x="1857375" y="1614742"/>
                </a:cubicBezTo>
                <a:cubicBezTo>
                  <a:pt x="1752493" y="1689658"/>
                  <a:pt x="1932788" y="1586659"/>
                  <a:pt x="1781175" y="1681417"/>
                </a:cubicBezTo>
                <a:cubicBezTo>
                  <a:pt x="1772661" y="1686738"/>
                  <a:pt x="1761440" y="1686182"/>
                  <a:pt x="1752600" y="1690942"/>
                </a:cubicBezTo>
                <a:cubicBezTo>
                  <a:pt x="1719999" y="1708496"/>
                  <a:pt x="1688158" y="1727553"/>
                  <a:pt x="1657350" y="1748092"/>
                </a:cubicBezTo>
                <a:lnTo>
                  <a:pt x="1571625" y="1805242"/>
                </a:lnTo>
                <a:cubicBezTo>
                  <a:pt x="1562100" y="1811592"/>
                  <a:pt x="1552208" y="1817423"/>
                  <a:pt x="1543050" y="1824292"/>
                </a:cubicBezTo>
                <a:cubicBezTo>
                  <a:pt x="1418534" y="1917679"/>
                  <a:pt x="1573871" y="1802277"/>
                  <a:pt x="1476375" y="1871917"/>
                </a:cubicBezTo>
                <a:cubicBezTo>
                  <a:pt x="1463457" y="1881144"/>
                  <a:pt x="1452058" y="1892616"/>
                  <a:pt x="1438275" y="1900492"/>
                </a:cubicBezTo>
                <a:cubicBezTo>
                  <a:pt x="1429558" y="1905473"/>
                  <a:pt x="1419225" y="1906842"/>
                  <a:pt x="1409700" y="1910017"/>
                </a:cubicBezTo>
                <a:cubicBezTo>
                  <a:pt x="1403350" y="1919542"/>
                  <a:pt x="1399589" y="1931441"/>
                  <a:pt x="1390650" y="1938592"/>
                </a:cubicBezTo>
                <a:cubicBezTo>
                  <a:pt x="1382810" y="1944864"/>
                  <a:pt x="1370792" y="1943136"/>
                  <a:pt x="1362075" y="1948117"/>
                </a:cubicBezTo>
                <a:cubicBezTo>
                  <a:pt x="1348292" y="1955993"/>
                  <a:pt x="1337437" y="1968278"/>
                  <a:pt x="1323975" y="1976692"/>
                </a:cubicBezTo>
                <a:cubicBezTo>
                  <a:pt x="1311934" y="1984217"/>
                  <a:pt x="1298051" y="1988437"/>
                  <a:pt x="1285875" y="1995742"/>
                </a:cubicBezTo>
                <a:cubicBezTo>
                  <a:pt x="1266242" y="2007522"/>
                  <a:pt x="1247775" y="2021142"/>
                  <a:pt x="1228725" y="2033842"/>
                </a:cubicBezTo>
                <a:cubicBezTo>
                  <a:pt x="1219200" y="2040192"/>
                  <a:pt x="1208245" y="2044797"/>
                  <a:pt x="1200150" y="2052892"/>
                </a:cubicBezTo>
                <a:cubicBezTo>
                  <a:pt x="1190625" y="2062417"/>
                  <a:pt x="1182536" y="2073637"/>
                  <a:pt x="1171575" y="2081467"/>
                </a:cubicBezTo>
                <a:cubicBezTo>
                  <a:pt x="1160021" y="2089720"/>
                  <a:pt x="1145029" y="2092264"/>
                  <a:pt x="1133475" y="2100517"/>
                </a:cubicBezTo>
                <a:cubicBezTo>
                  <a:pt x="1122514" y="2108347"/>
                  <a:pt x="1115861" y="2121262"/>
                  <a:pt x="1104900" y="2129092"/>
                </a:cubicBezTo>
                <a:cubicBezTo>
                  <a:pt x="1093346" y="2137345"/>
                  <a:pt x="1079128" y="2141097"/>
                  <a:pt x="1066800" y="2148142"/>
                </a:cubicBezTo>
                <a:cubicBezTo>
                  <a:pt x="1056861" y="2153822"/>
                  <a:pt x="1047750" y="2160842"/>
                  <a:pt x="1038225" y="2167192"/>
                </a:cubicBezTo>
                <a:lnTo>
                  <a:pt x="1019175" y="219576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05000" y="723900"/>
            <a:ext cx="1839307" cy="600075"/>
          </a:xfrm>
          <a:custGeom>
            <a:avLst/>
            <a:gdLst>
              <a:gd name="connsiteX0" fmla="*/ 0 w 1839307"/>
              <a:gd name="connsiteY0" fmla="*/ 600075 h 600075"/>
              <a:gd name="connsiteX1" fmla="*/ 28575 w 1839307"/>
              <a:gd name="connsiteY1" fmla="*/ 533400 h 600075"/>
              <a:gd name="connsiteX2" fmla="*/ 76200 w 1839307"/>
              <a:gd name="connsiteY2" fmla="*/ 495300 h 600075"/>
              <a:gd name="connsiteX3" fmla="*/ 180975 w 1839307"/>
              <a:gd name="connsiteY3" fmla="*/ 438150 h 600075"/>
              <a:gd name="connsiteX4" fmla="*/ 247650 w 1839307"/>
              <a:gd name="connsiteY4" fmla="*/ 409575 h 600075"/>
              <a:gd name="connsiteX5" fmla="*/ 304800 w 1839307"/>
              <a:gd name="connsiteY5" fmla="*/ 371475 h 600075"/>
              <a:gd name="connsiteX6" fmla="*/ 419100 w 1839307"/>
              <a:gd name="connsiteY6" fmla="*/ 323850 h 600075"/>
              <a:gd name="connsiteX7" fmla="*/ 495300 w 1839307"/>
              <a:gd name="connsiteY7" fmla="*/ 285750 h 600075"/>
              <a:gd name="connsiteX8" fmla="*/ 657225 w 1839307"/>
              <a:gd name="connsiteY8" fmla="*/ 209550 h 600075"/>
              <a:gd name="connsiteX9" fmla="*/ 685800 w 1839307"/>
              <a:gd name="connsiteY9" fmla="*/ 200025 h 600075"/>
              <a:gd name="connsiteX10" fmla="*/ 733425 w 1839307"/>
              <a:gd name="connsiteY10" fmla="*/ 180975 h 600075"/>
              <a:gd name="connsiteX11" fmla="*/ 819150 w 1839307"/>
              <a:gd name="connsiteY11" fmla="*/ 142875 h 600075"/>
              <a:gd name="connsiteX12" fmla="*/ 923925 w 1839307"/>
              <a:gd name="connsiteY12" fmla="*/ 123825 h 600075"/>
              <a:gd name="connsiteX13" fmla="*/ 952500 w 1839307"/>
              <a:gd name="connsiteY13" fmla="*/ 114300 h 600075"/>
              <a:gd name="connsiteX14" fmla="*/ 1038225 w 1839307"/>
              <a:gd name="connsiteY14" fmla="*/ 104775 h 600075"/>
              <a:gd name="connsiteX15" fmla="*/ 1114425 w 1839307"/>
              <a:gd name="connsiteY15" fmla="*/ 95250 h 600075"/>
              <a:gd name="connsiteX16" fmla="*/ 1190625 w 1839307"/>
              <a:gd name="connsiteY16" fmla="*/ 57150 h 600075"/>
              <a:gd name="connsiteX17" fmla="*/ 1257300 w 1839307"/>
              <a:gd name="connsiteY17" fmla="*/ 47625 h 600075"/>
              <a:gd name="connsiteX18" fmla="*/ 1304925 w 1839307"/>
              <a:gd name="connsiteY18" fmla="*/ 38100 h 600075"/>
              <a:gd name="connsiteX19" fmla="*/ 1438275 w 1839307"/>
              <a:gd name="connsiteY19" fmla="*/ 0 h 600075"/>
              <a:gd name="connsiteX20" fmla="*/ 1657350 w 1839307"/>
              <a:gd name="connsiteY20" fmla="*/ 9525 h 600075"/>
              <a:gd name="connsiteX21" fmla="*/ 1714500 w 1839307"/>
              <a:gd name="connsiteY21" fmla="*/ 38100 h 600075"/>
              <a:gd name="connsiteX22" fmla="*/ 1752600 w 1839307"/>
              <a:gd name="connsiteY22" fmla="*/ 47625 h 600075"/>
              <a:gd name="connsiteX23" fmla="*/ 1781175 w 1839307"/>
              <a:gd name="connsiteY23" fmla="*/ 66675 h 600075"/>
              <a:gd name="connsiteX24" fmla="*/ 1828800 w 1839307"/>
              <a:gd name="connsiteY24" fmla="*/ 85725 h 600075"/>
              <a:gd name="connsiteX25" fmla="*/ 1838325 w 1839307"/>
              <a:gd name="connsiteY25" fmla="*/ 114300 h 600075"/>
              <a:gd name="connsiteX26" fmla="*/ 1838325 w 1839307"/>
              <a:gd name="connsiteY26" fmla="*/ 1809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9307" h="600075">
                <a:moveTo>
                  <a:pt x="0" y="600075"/>
                </a:moveTo>
                <a:cubicBezTo>
                  <a:pt x="9525" y="577850"/>
                  <a:pt x="14353" y="552955"/>
                  <a:pt x="28575" y="533400"/>
                </a:cubicBezTo>
                <a:cubicBezTo>
                  <a:pt x="40532" y="516958"/>
                  <a:pt x="59545" y="506958"/>
                  <a:pt x="76200" y="495300"/>
                </a:cubicBezTo>
                <a:cubicBezTo>
                  <a:pt x="121116" y="463859"/>
                  <a:pt x="131394" y="465695"/>
                  <a:pt x="180975" y="438150"/>
                </a:cubicBezTo>
                <a:cubicBezTo>
                  <a:pt x="234794" y="408251"/>
                  <a:pt x="182032" y="425979"/>
                  <a:pt x="247650" y="409575"/>
                </a:cubicBezTo>
                <a:cubicBezTo>
                  <a:pt x="311066" y="346159"/>
                  <a:pt x="242769" y="405937"/>
                  <a:pt x="304800" y="371475"/>
                </a:cubicBezTo>
                <a:cubicBezTo>
                  <a:pt x="398939" y="319176"/>
                  <a:pt x="321720" y="340080"/>
                  <a:pt x="419100" y="323850"/>
                </a:cubicBezTo>
                <a:cubicBezTo>
                  <a:pt x="471931" y="288630"/>
                  <a:pt x="422067" y="319038"/>
                  <a:pt x="495300" y="285750"/>
                </a:cubicBezTo>
                <a:cubicBezTo>
                  <a:pt x="549606" y="261065"/>
                  <a:pt x="600633" y="228414"/>
                  <a:pt x="657225" y="209550"/>
                </a:cubicBezTo>
                <a:cubicBezTo>
                  <a:pt x="666750" y="206375"/>
                  <a:pt x="676399" y="203550"/>
                  <a:pt x="685800" y="200025"/>
                </a:cubicBezTo>
                <a:cubicBezTo>
                  <a:pt x="701809" y="194022"/>
                  <a:pt x="718132" y="188621"/>
                  <a:pt x="733425" y="180975"/>
                </a:cubicBezTo>
                <a:cubicBezTo>
                  <a:pt x="792860" y="151258"/>
                  <a:pt x="726316" y="164718"/>
                  <a:pt x="819150" y="142875"/>
                </a:cubicBezTo>
                <a:cubicBezTo>
                  <a:pt x="853704" y="134745"/>
                  <a:pt x="889215" y="131263"/>
                  <a:pt x="923925" y="123825"/>
                </a:cubicBezTo>
                <a:cubicBezTo>
                  <a:pt x="933742" y="121721"/>
                  <a:pt x="942596" y="115951"/>
                  <a:pt x="952500" y="114300"/>
                </a:cubicBezTo>
                <a:cubicBezTo>
                  <a:pt x="980860" y="109573"/>
                  <a:pt x="1009671" y="108134"/>
                  <a:pt x="1038225" y="104775"/>
                </a:cubicBezTo>
                <a:lnTo>
                  <a:pt x="1114425" y="95250"/>
                </a:lnTo>
                <a:cubicBezTo>
                  <a:pt x="1139825" y="82550"/>
                  <a:pt x="1163684" y="66130"/>
                  <a:pt x="1190625" y="57150"/>
                </a:cubicBezTo>
                <a:cubicBezTo>
                  <a:pt x="1211924" y="50050"/>
                  <a:pt x="1235155" y="51316"/>
                  <a:pt x="1257300" y="47625"/>
                </a:cubicBezTo>
                <a:cubicBezTo>
                  <a:pt x="1273269" y="44963"/>
                  <a:pt x="1289359" y="42548"/>
                  <a:pt x="1304925" y="38100"/>
                </a:cubicBezTo>
                <a:cubicBezTo>
                  <a:pt x="1462166" y="-6826"/>
                  <a:pt x="1330930" y="21469"/>
                  <a:pt x="1438275" y="0"/>
                </a:cubicBezTo>
                <a:cubicBezTo>
                  <a:pt x="1511300" y="3175"/>
                  <a:pt x="1584471" y="3919"/>
                  <a:pt x="1657350" y="9525"/>
                </a:cubicBezTo>
                <a:cubicBezTo>
                  <a:pt x="1689960" y="12033"/>
                  <a:pt x="1685353" y="25608"/>
                  <a:pt x="1714500" y="38100"/>
                </a:cubicBezTo>
                <a:cubicBezTo>
                  <a:pt x="1726532" y="43257"/>
                  <a:pt x="1739900" y="44450"/>
                  <a:pt x="1752600" y="47625"/>
                </a:cubicBezTo>
                <a:cubicBezTo>
                  <a:pt x="1762125" y="53975"/>
                  <a:pt x="1770936" y="61555"/>
                  <a:pt x="1781175" y="66675"/>
                </a:cubicBezTo>
                <a:cubicBezTo>
                  <a:pt x="1796468" y="74321"/>
                  <a:pt x="1815665" y="74779"/>
                  <a:pt x="1828800" y="85725"/>
                </a:cubicBezTo>
                <a:cubicBezTo>
                  <a:pt x="1836513" y="92153"/>
                  <a:pt x="1837326" y="104310"/>
                  <a:pt x="1838325" y="114300"/>
                </a:cubicBezTo>
                <a:cubicBezTo>
                  <a:pt x="1840536" y="136415"/>
                  <a:pt x="1838325" y="158750"/>
                  <a:pt x="1838325" y="180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76475" y="438150"/>
            <a:ext cx="3991821" cy="1971675"/>
          </a:xfrm>
          <a:custGeom>
            <a:avLst/>
            <a:gdLst>
              <a:gd name="connsiteX0" fmla="*/ 0 w 3991821"/>
              <a:gd name="connsiteY0" fmla="*/ 390525 h 1971675"/>
              <a:gd name="connsiteX1" fmla="*/ 47625 w 3991821"/>
              <a:gd name="connsiteY1" fmla="*/ 381000 h 1971675"/>
              <a:gd name="connsiteX2" fmla="*/ 476250 w 3991821"/>
              <a:gd name="connsiteY2" fmla="*/ 361950 h 1971675"/>
              <a:gd name="connsiteX3" fmla="*/ 590550 w 3991821"/>
              <a:gd name="connsiteY3" fmla="*/ 342900 h 1971675"/>
              <a:gd name="connsiteX4" fmla="*/ 676275 w 3991821"/>
              <a:gd name="connsiteY4" fmla="*/ 295275 h 1971675"/>
              <a:gd name="connsiteX5" fmla="*/ 704850 w 3991821"/>
              <a:gd name="connsiteY5" fmla="*/ 285750 h 1971675"/>
              <a:gd name="connsiteX6" fmla="*/ 733425 w 3991821"/>
              <a:gd name="connsiteY6" fmla="*/ 276225 h 1971675"/>
              <a:gd name="connsiteX7" fmla="*/ 762000 w 3991821"/>
              <a:gd name="connsiteY7" fmla="*/ 247650 h 1971675"/>
              <a:gd name="connsiteX8" fmla="*/ 800100 w 3991821"/>
              <a:gd name="connsiteY8" fmla="*/ 238125 h 1971675"/>
              <a:gd name="connsiteX9" fmla="*/ 885825 w 3991821"/>
              <a:gd name="connsiteY9" fmla="*/ 209550 h 1971675"/>
              <a:gd name="connsiteX10" fmla="*/ 962025 w 3991821"/>
              <a:gd name="connsiteY10" fmla="*/ 171450 h 1971675"/>
              <a:gd name="connsiteX11" fmla="*/ 1047750 w 3991821"/>
              <a:gd name="connsiteY11" fmla="*/ 152400 h 1971675"/>
              <a:gd name="connsiteX12" fmla="*/ 1152525 w 3991821"/>
              <a:gd name="connsiteY12" fmla="*/ 114300 h 1971675"/>
              <a:gd name="connsiteX13" fmla="*/ 1152525 w 3991821"/>
              <a:gd name="connsiteY13" fmla="*/ 114300 h 1971675"/>
              <a:gd name="connsiteX14" fmla="*/ 1247775 w 3991821"/>
              <a:gd name="connsiteY14" fmla="*/ 76200 h 1971675"/>
              <a:gd name="connsiteX15" fmla="*/ 1323975 w 3991821"/>
              <a:gd name="connsiteY15" fmla="*/ 66675 h 1971675"/>
              <a:gd name="connsiteX16" fmla="*/ 1400175 w 3991821"/>
              <a:gd name="connsiteY16" fmla="*/ 47625 h 1971675"/>
              <a:gd name="connsiteX17" fmla="*/ 1476375 w 3991821"/>
              <a:gd name="connsiteY17" fmla="*/ 38100 h 1971675"/>
              <a:gd name="connsiteX18" fmla="*/ 1657350 w 3991821"/>
              <a:gd name="connsiteY18" fmla="*/ 19050 h 1971675"/>
              <a:gd name="connsiteX19" fmla="*/ 1714500 w 3991821"/>
              <a:gd name="connsiteY19" fmla="*/ 9525 h 1971675"/>
              <a:gd name="connsiteX20" fmla="*/ 1743075 w 3991821"/>
              <a:gd name="connsiteY20" fmla="*/ 0 h 1971675"/>
              <a:gd name="connsiteX21" fmla="*/ 2190750 w 3991821"/>
              <a:gd name="connsiteY21" fmla="*/ 9525 h 1971675"/>
              <a:gd name="connsiteX22" fmla="*/ 2247900 w 3991821"/>
              <a:gd name="connsiteY22" fmla="*/ 38100 h 1971675"/>
              <a:gd name="connsiteX23" fmla="*/ 2286000 w 3991821"/>
              <a:gd name="connsiteY23" fmla="*/ 47625 h 1971675"/>
              <a:gd name="connsiteX24" fmla="*/ 2314575 w 3991821"/>
              <a:gd name="connsiteY24" fmla="*/ 57150 h 1971675"/>
              <a:gd name="connsiteX25" fmla="*/ 2371725 w 3991821"/>
              <a:gd name="connsiteY25" fmla="*/ 66675 h 1971675"/>
              <a:gd name="connsiteX26" fmla="*/ 2400300 w 3991821"/>
              <a:gd name="connsiteY26" fmla="*/ 76200 h 1971675"/>
              <a:gd name="connsiteX27" fmla="*/ 2486025 w 3991821"/>
              <a:gd name="connsiteY27" fmla="*/ 104775 h 1971675"/>
              <a:gd name="connsiteX28" fmla="*/ 2533650 w 3991821"/>
              <a:gd name="connsiteY28" fmla="*/ 133350 h 1971675"/>
              <a:gd name="connsiteX29" fmla="*/ 2543175 w 3991821"/>
              <a:gd name="connsiteY29" fmla="*/ 161925 h 1971675"/>
              <a:gd name="connsiteX30" fmla="*/ 2590800 w 3991821"/>
              <a:gd name="connsiteY30" fmla="*/ 180975 h 1971675"/>
              <a:gd name="connsiteX31" fmla="*/ 2628900 w 3991821"/>
              <a:gd name="connsiteY31" fmla="*/ 200025 h 1971675"/>
              <a:gd name="connsiteX32" fmla="*/ 2686050 w 3991821"/>
              <a:gd name="connsiteY32" fmla="*/ 238125 h 1971675"/>
              <a:gd name="connsiteX33" fmla="*/ 2771775 w 3991821"/>
              <a:gd name="connsiteY33" fmla="*/ 304800 h 1971675"/>
              <a:gd name="connsiteX34" fmla="*/ 2828925 w 3991821"/>
              <a:gd name="connsiteY34" fmla="*/ 361950 h 1971675"/>
              <a:gd name="connsiteX35" fmla="*/ 2857500 w 3991821"/>
              <a:gd name="connsiteY35" fmla="*/ 390525 h 1971675"/>
              <a:gd name="connsiteX36" fmla="*/ 2886075 w 3991821"/>
              <a:gd name="connsiteY36" fmla="*/ 447675 h 1971675"/>
              <a:gd name="connsiteX37" fmla="*/ 2933700 w 3991821"/>
              <a:gd name="connsiteY37" fmla="*/ 514350 h 1971675"/>
              <a:gd name="connsiteX38" fmla="*/ 2952750 w 3991821"/>
              <a:gd name="connsiteY38" fmla="*/ 561975 h 1971675"/>
              <a:gd name="connsiteX39" fmla="*/ 3009900 w 3991821"/>
              <a:gd name="connsiteY39" fmla="*/ 685800 h 1971675"/>
              <a:gd name="connsiteX40" fmla="*/ 3019425 w 3991821"/>
              <a:gd name="connsiteY40" fmla="*/ 723900 h 1971675"/>
              <a:gd name="connsiteX41" fmla="*/ 3038475 w 3991821"/>
              <a:gd name="connsiteY41" fmla="*/ 752475 h 1971675"/>
              <a:gd name="connsiteX42" fmla="*/ 3076575 w 3991821"/>
              <a:gd name="connsiteY42" fmla="*/ 847725 h 1971675"/>
              <a:gd name="connsiteX43" fmla="*/ 3095625 w 3991821"/>
              <a:gd name="connsiteY43" fmla="*/ 895350 h 1971675"/>
              <a:gd name="connsiteX44" fmla="*/ 3114675 w 3991821"/>
              <a:gd name="connsiteY44" fmla="*/ 942975 h 1971675"/>
              <a:gd name="connsiteX45" fmla="*/ 3162300 w 3991821"/>
              <a:gd name="connsiteY45" fmla="*/ 1028700 h 1971675"/>
              <a:gd name="connsiteX46" fmla="*/ 3200400 w 3991821"/>
              <a:gd name="connsiteY46" fmla="*/ 1095375 h 1971675"/>
              <a:gd name="connsiteX47" fmla="*/ 3228975 w 3991821"/>
              <a:gd name="connsiteY47" fmla="*/ 1162050 h 1971675"/>
              <a:gd name="connsiteX48" fmla="*/ 3257550 w 3991821"/>
              <a:gd name="connsiteY48" fmla="*/ 1200150 h 1971675"/>
              <a:gd name="connsiteX49" fmla="*/ 3295650 w 3991821"/>
              <a:gd name="connsiteY49" fmla="*/ 1276350 h 1971675"/>
              <a:gd name="connsiteX50" fmla="*/ 3305175 w 3991821"/>
              <a:gd name="connsiteY50" fmla="*/ 1323975 h 1971675"/>
              <a:gd name="connsiteX51" fmla="*/ 3324225 w 3991821"/>
              <a:gd name="connsiteY51" fmla="*/ 1352550 h 1971675"/>
              <a:gd name="connsiteX52" fmla="*/ 3362325 w 3991821"/>
              <a:gd name="connsiteY52" fmla="*/ 1419225 h 1971675"/>
              <a:gd name="connsiteX53" fmla="*/ 3371850 w 3991821"/>
              <a:gd name="connsiteY53" fmla="*/ 1466850 h 1971675"/>
              <a:gd name="connsiteX54" fmla="*/ 3429000 w 3991821"/>
              <a:gd name="connsiteY54" fmla="*/ 1524000 h 1971675"/>
              <a:gd name="connsiteX55" fmla="*/ 3448050 w 3991821"/>
              <a:gd name="connsiteY55" fmla="*/ 1590675 h 1971675"/>
              <a:gd name="connsiteX56" fmla="*/ 3505200 w 3991821"/>
              <a:gd name="connsiteY56" fmla="*/ 1657350 h 1971675"/>
              <a:gd name="connsiteX57" fmla="*/ 3543300 w 3991821"/>
              <a:gd name="connsiteY57" fmla="*/ 1714500 h 1971675"/>
              <a:gd name="connsiteX58" fmla="*/ 3552825 w 3991821"/>
              <a:gd name="connsiteY58" fmla="*/ 1743075 h 1971675"/>
              <a:gd name="connsiteX59" fmla="*/ 3600450 w 3991821"/>
              <a:gd name="connsiteY59" fmla="*/ 1800225 h 1971675"/>
              <a:gd name="connsiteX60" fmla="*/ 3657600 w 3991821"/>
              <a:gd name="connsiteY60" fmla="*/ 1895475 h 1971675"/>
              <a:gd name="connsiteX61" fmla="*/ 3686175 w 3991821"/>
              <a:gd name="connsiteY61" fmla="*/ 1914525 h 1971675"/>
              <a:gd name="connsiteX62" fmla="*/ 3705225 w 3991821"/>
              <a:gd name="connsiteY62" fmla="*/ 1943100 h 1971675"/>
              <a:gd name="connsiteX63" fmla="*/ 3762375 w 3991821"/>
              <a:gd name="connsiteY63" fmla="*/ 1971675 h 1971675"/>
              <a:gd name="connsiteX64" fmla="*/ 3905250 w 3991821"/>
              <a:gd name="connsiteY64" fmla="*/ 1943100 h 1971675"/>
              <a:gd name="connsiteX65" fmla="*/ 3933825 w 3991821"/>
              <a:gd name="connsiteY65" fmla="*/ 1914525 h 1971675"/>
              <a:gd name="connsiteX66" fmla="*/ 3990975 w 3991821"/>
              <a:gd name="connsiteY66" fmla="*/ 1866900 h 1971675"/>
              <a:gd name="connsiteX67" fmla="*/ 3990975 w 3991821"/>
              <a:gd name="connsiteY67" fmla="*/ 18573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991821" h="1971675">
                <a:moveTo>
                  <a:pt x="0" y="390525"/>
                </a:moveTo>
                <a:cubicBezTo>
                  <a:pt x="15875" y="387350"/>
                  <a:pt x="31465" y="381970"/>
                  <a:pt x="47625" y="381000"/>
                </a:cubicBezTo>
                <a:cubicBezTo>
                  <a:pt x="190384" y="372434"/>
                  <a:pt x="333463" y="370032"/>
                  <a:pt x="476250" y="361950"/>
                </a:cubicBezTo>
                <a:cubicBezTo>
                  <a:pt x="533897" y="358687"/>
                  <a:pt x="543748" y="354601"/>
                  <a:pt x="590550" y="342900"/>
                </a:cubicBezTo>
                <a:cubicBezTo>
                  <a:pt x="633324" y="300126"/>
                  <a:pt x="606346" y="318585"/>
                  <a:pt x="676275" y="295275"/>
                </a:cubicBezTo>
                <a:lnTo>
                  <a:pt x="704850" y="285750"/>
                </a:lnTo>
                <a:lnTo>
                  <a:pt x="733425" y="276225"/>
                </a:lnTo>
                <a:cubicBezTo>
                  <a:pt x="742950" y="266700"/>
                  <a:pt x="750304" y="254333"/>
                  <a:pt x="762000" y="247650"/>
                </a:cubicBezTo>
                <a:cubicBezTo>
                  <a:pt x="773366" y="241155"/>
                  <a:pt x="787588" y="241975"/>
                  <a:pt x="800100" y="238125"/>
                </a:cubicBezTo>
                <a:cubicBezTo>
                  <a:pt x="828889" y="229267"/>
                  <a:pt x="858884" y="223020"/>
                  <a:pt x="885825" y="209550"/>
                </a:cubicBezTo>
                <a:cubicBezTo>
                  <a:pt x="911225" y="196850"/>
                  <a:pt x="934178" y="177019"/>
                  <a:pt x="962025" y="171450"/>
                </a:cubicBezTo>
                <a:cubicBezTo>
                  <a:pt x="1022487" y="159358"/>
                  <a:pt x="993944" y="165852"/>
                  <a:pt x="1047750" y="152400"/>
                </a:cubicBezTo>
                <a:cubicBezTo>
                  <a:pt x="1098110" y="118827"/>
                  <a:pt x="1065219" y="136126"/>
                  <a:pt x="1152525" y="114300"/>
                </a:cubicBezTo>
                <a:lnTo>
                  <a:pt x="1152525" y="114300"/>
                </a:lnTo>
                <a:cubicBezTo>
                  <a:pt x="1180843" y="100141"/>
                  <a:pt x="1216388" y="80123"/>
                  <a:pt x="1247775" y="76200"/>
                </a:cubicBezTo>
                <a:cubicBezTo>
                  <a:pt x="1273175" y="73025"/>
                  <a:pt x="1298816" y="71392"/>
                  <a:pt x="1323975" y="66675"/>
                </a:cubicBezTo>
                <a:cubicBezTo>
                  <a:pt x="1349708" y="61850"/>
                  <a:pt x="1374442" y="52450"/>
                  <a:pt x="1400175" y="47625"/>
                </a:cubicBezTo>
                <a:cubicBezTo>
                  <a:pt x="1425334" y="42908"/>
                  <a:pt x="1451035" y="41720"/>
                  <a:pt x="1476375" y="38100"/>
                </a:cubicBezTo>
                <a:cubicBezTo>
                  <a:pt x="1609742" y="19048"/>
                  <a:pt x="1438426" y="35890"/>
                  <a:pt x="1657350" y="19050"/>
                </a:cubicBezTo>
                <a:cubicBezTo>
                  <a:pt x="1676400" y="15875"/>
                  <a:pt x="1695647" y="13715"/>
                  <a:pt x="1714500" y="9525"/>
                </a:cubicBezTo>
                <a:cubicBezTo>
                  <a:pt x="1724301" y="7347"/>
                  <a:pt x="1733035" y="0"/>
                  <a:pt x="1743075" y="0"/>
                </a:cubicBezTo>
                <a:cubicBezTo>
                  <a:pt x="1892334" y="0"/>
                  <a:pt x="2041525" y="6350"/>
                  <a:pt x="2190750" y="9525"/>
                </a:cubicBezTo>
                <a:cubicBezTo>
                  <a:pt x="2311157" y="49661"/>
                  <a:pt x="2118649" y="-17293"/>
                  <a:pt x="2247900" y="38100"/>
                </a:cubicBezTo>
                <a:cubicBezTo>
                  <a:pt x="2259932" y="43257"/>
                  <a:pt x="2273413" y="44029"/>
                  <a:pt x="2286000" y="47625"/>
                </a:cubicBezTo>
                <a:cubicBezTo>
                  <a:pt x="2295654" y="50383"/>
                  <a:pt x="2304774" y="54972"/>
                  <a:pt x="2314575" y="57150"/>
                </a:cubicBezTo>
                <a:cubicBezTo>
                  <a:pt x="2333428" y="61340"/>
                  <a:pt x="2352872" y="62485"/>
                  <a:pt x="2371725" y="66675"/>
                </a:cubicBezTo>
                <a:cubicBezTo>
                  <a:pt x="2381526" y="68853"/>
                  <a:pt x="2390646" y="73442"/>
                  <a:pt x="2400300" y="76200"/>
                </a:cubicBezTo>
                <a:cubicBezTo>
                  <a:pt x="2442743" y="88327"/>
                  <a:pt x="2442238" y="82882"/>
                  <a:pt x="2486025" y="104775"/>
                </a:cubicBezTo>
                <a:cubicBezTo>
                  <a:pt x="2502584" y="113054"/>
                  <a:pt x="2517775" y="123825"/>
                  <a:pt x="2533650" y="133350"/>
                </a:cubicBezTo>
                <a:cubicBezTo>
                  <a:pt x="2536825" y="142875"/>
                  <a:pt x="2535462" y="155497"/>
                  <a:pt x="2543175" y="161925"/>
                </a:cubicBezTo>
                <a:cubicBezTo>
                  <a:pt x="2556310" y="172871"/>
                  <a:pt x="2575176" y="174031"/>
                  <a:pt x="2590800" y="180975"/>
                </a:cubicBezTo>
                <a:cubicBezTo>
                  <a:pt x="2603775" y="186742"/>
                  <a:pt x="2617346" y="191772"/>
                  <a:pt x="2628900" y="200025"/>
                </a:cubicBezTo>
                <a:cubicBezTo>
                  <a:pt x="2691330" y="244618"/>
                  <a:pt x="2624753" y="217693"/>
                  <a:pt x="2686050" y="238125"/>
                </a:cubicBezTo>
                <a:cubicBezTo>
                  <a:pt x="2750300" y="302375"/>
                  <a:pt x="2717642" y="286756"/>
                  <a:pt x="2771775" y="304800"/>
                </a:cubicBezTo>
                <a:lnTo>
                  <a:pt x="2828925" y="361950"/>
                </a:lnTo>
                <a:cubicBezTo>
                  <a:pt x="2838450" y="371475"/>
                  <a:pt x="2851476" y="378477"/>
                  <a:pt x="2857500" y="390525"/>
                </a:cubicBezTo>
                <a:cubicBezTo>
                  <a:pt x="2867025" y="409575"/>
                  <a:pt x="2875117" y="429412"/>
                  <a:pt x="2886075" y="447675"/>
                </a:cubicBezTo>
                <a:cubicBezTo>
                  <a:pt x="2899018" y="469247"/>
                  <a:pt x="2922069" y="491088"/>
                  <a:pt x="2933700" y="514350"/>
                </a:cubicBezTo>
                <a:cubicBezTo>
                  <a:pt x="2941346" y="529643"/>
                  <a:pt x="2945104" y="546682"/>
                  <a:pt x="2952750" y="561975"/>
                </a:cubicBezTo>
                <a:cubicBezTo>
                  <a:pt x="2989640" y="635754"/>
                  <a:pt x="2970920" y="529882"/>
                  <a:pt x="3009900" y="685800"/>
                </a:cubicBezTo>
                <a:cubicBezTo>
                  <a:pt x="3013075" y="698500"/>
                  <a:pt x="3014268" y="711868"/>
                  <a:pt x="3019425" y="723900"/>
                </a:cubicBezTo>
                <a:cubicBezTo>
                  <a:pt x="3023934" y="734422"/>
                  <a:pt x="3033678" y="742081"/>
                  <a:pt x="3038475" y="752475"/>
                </a:cubicBezTo>
                <a:cubicBezTo>
                  <a:pt x="3052805" y="783523"/>
                  <a:pt x="3063875" y="815975"/>
                  <a:pt x="3076575" y="847725"/>
                </a:cubicBezTo>
                <a:lnTo>
                  <a:pt x="3095625" y="895350"/>
                </a:lnTo>
                <a:cubicBezTo>
                  <a:pt x="3101975" y="911225"/>
                  <a:pt x="3109268" y="926755"/>
                  <a:pt x="3114675" y="942975"/>
                </a:cubicBezTo>
                <a:cubicBezTo>
                  <a:pt x="3137985" y="1012904"/>
                  <a:pt x="3119526" y="985926"/>
                  <a:pt x="3162300" y="1028700"/>
                </a:cubicBezTo>
                <a:cubicBezTo>
                  <a:pt x="3180748" y="1102493"/>
                  <a:pt x="3156748" y="1034262"/>
                  <a:pt x="3200400" y="1095375"/>
                </a:cubicBezTo>
                <a:cubicBezTo>
                  <a:pt x="3254373" y="1170937"/>
                  <a:pt x="3193441" y="1099865"/>
                  <a:pt x="3228975" y="1162050"/>
                </a:cubicBezTo>
                <a:cubicBezTo>
                  <a:pt x="3236851" y="1175833"/>
                  <a:pt x="3248025" y="1187450"/>
                  <a:pt x="3257550" y="1200150"/>
                </a:cubicBezTo>
                <a:cubicBezTo>
                  <a:pt x="3285750" y="1341152"/>
                  <a:pt x="3242286" y="1169623"/>
                  <a:pt x="3295650" y="1276350"/>
                </a:cubicBezTo>
                <a:cubicBezTo>
                  <a:pt x="3302890" y="1290830"/>
                  <a:pt x="3299491" y="1308816"/>
                  <a:pt x="3305175" y="1323975"/>
                </a:cubicBezTo>
                <a:cubicBezTo>
                  <a:pt x="3309195" y="1334694"/>
                  <a:pt x="3319105" y="1342311"/>
                  <a:pt x="3324225" y="1352550"/>
                </a:cubicBezTo>
                <a:cubicBezTo>
                  <a:pt x="3360588" y="1425276"/>
                  <a:pt x="3293229" y="1327097"/>
                  <a:pt x="3362325" y="1419225"/>
                </a:cubicBezTo>
                <a:cubicBezTo>
                  <a:pt x="3365500" y="1435100"/>
                  <a:pt x="3365275" y="1452056"/>
                  <a:pt x="3371850" y="1466850"/>
                </a:cubicBezTo>
                <a:cubicBezTo>
                  <a:pt x="3386774" y="1500428"/>
                  <a:pt x="3402013" y="1506009"/>
                  <a:pt x="3429000" y="1524000"/>
                </a:cubicBezTo>
                <a:cubicBezTo>
                  <a:pt x="3431062" y="1532248"/>
                  <a:pt x="3441977" y="1580047"/>
                  <a:pt x="3448050" y="1590675"/>
                </a:cubicBezTo>
                <a:cubicBezTo>
                  <a:pt x="3464342" y="1619186"/>
                  <a:pt x="3482680" y="1634830"/>
                  <a:pt x="3505200" y="1657350"/>
                </a:cubicBezTo>
                <a:cubicBezTo>
                  <a:pt x="3527075" y="1744850"/>
                  <a:pt x="3495461" y="1654701"/>
                  <a:pt x="3543300" y="1714500"/>
                </a:cubicBezTo>
                <a:cubicBezTo>
                  <a:pt x="3549572" y="1722340"/>
                  <a:pt x="3547256" y="1734721"/>
                  <a:pt x="3552825" y="1743075"/>
                </a:cubicBezTo>
                <a:cubicBezTo>
                  <a:pt x="3566580" y="1763708"/>
                  <a:pt x="3586230" y="1779910"/>
                  <a:pt x="3600450" y="1800225"/>
                </a:cubicBezTo>
                <a:cubicBezTo>
                  <a:pt x="3620520" y="1828896"/>
                  <a:pt x="3626490" y="1874735"/>
                  <a:pt x="3657600" y="1895475"/>
                </a:cubicBezTo>
                <a:lnTo>
                  <a:pt x="3686175" y="1914525"/>
                </a:lnTo>
                <a:cubicBezTo>
                  <a:pt x="3692525" y="1924050"/>
                  <a:pt x="3697130" y="1935005"/>
                  <a:pt x="3705225" y="1943100"/>
                </a:cubicBezTo>
                <a:cubicBezTo>
                  <a:pt x="3723689" y="1961564"/>
                  <a:pt x="3739134" y="1963928"/>
                  <a:pt x="3762375" y="1971675"/>
                </a:cubicBezTo>
                <a:cubicBezTo>
                  <a:pt x="3843267" y="1964934"/>
                  <a:pt x="3858283" y="1982239"/>
                  <a:pt x="3905250" y="1943100"/>
                </a:cubicBezTo>
                <a:cubicBezTo>
                  <a:pt x="3915598" y="1934476"/>
                  <a:pt x="3923477" y="1923149"/>
                  <a:pt x="3933825" y="1914525"/>
                </a:cubicBezTo>
                <a:cubicBezTo>
                  <a:pt x="3966094" y="1887635"/>
                  <a:pt x="3963148" y="1904003"/>
                  <a:pt x="3990975" y="1866900"/>
                </a:cubicBezTo>
                <a:cubicBezTo>
                  <a:pt x="3992880" y="1864360"/>
                  <a:pt x="3990975" y="1860550"/>
                  <a:pt x="3990975" y="18573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458200" cy="5715000"/>
              </a:xfrm>
            </p:spPr>
            <p:txBody>
              <a:bodyPr>
                <a:normAutofit lnSpcReduction="10000"/>
              </a:bodyPr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latin typeface="Cambria Math"/>
                                <a:cs typeface="SutonnyMJ" pitchFamily="2" charset="0"/>
                              </a:rPr>
                              <m:t>[ </m:t>
                            </m:r>
                            <m:r>
                              <a:rPr lang="en-US" sz="2000" b="1" i="0" smtClean="0">
                                <a:latin typeface="Cambria Math"/>
                                <a:cs typeface="SutonnyMJ" pitchFamily="2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000" b="1" i="0" smtClean="0"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000" b="1" i="0" smtClean="0">
                            <a:latin typeface="Cambria Math"/>
                            <a:cs typeface="SutonnyMJ" pitchFamily="2" charset="0"/>
                          </a:rPr>
                          <m:t> ]</m:t>
                        </m:r>
                      </m:e>
                    </m:func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000" b="1" i="0" smtClean="0"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√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2000" b="1" i="0" smtClean="0">
                              <a:latin typeface="Cambria Math"/>
                              <a:cs typeface="SutonnyMJ" pitchFamily="2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SutonnyMJ" pitchFamily="2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latin typeface="Cambria Math"/>
                                <a:ea typeface="Cambria Math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0" smtClean="0">
                            <a:latin typeface="Cambria Math"/>
                            <a:ea typeface="Cambria Math"/>
                            <a:cs typeface="SutonnyMJ" pitchFamily="2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SutonnyMJ" pitchFamily="2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  <a:cs typeface="SutonnyMJ" pitchFamily="2" charset="0"/>
                                  </a:rPr>
                                  <m:t>𝐭𝐚𝐧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SutonnyMJ" pitchFamily="2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SutonnyMJ" pitchFamily="2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0" smtClean="0">
                                <a:latin typeface="Cambria Math"/>
                                <a:ea typeface="Cambria Math"/>
                                <a:cs typeface="SutonnyMJ" pitchFamily="2" charset="0"/>
                              </a:rPr>
                              <m:t>𝟎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b="1" i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l-GR" b="1" i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𝐬𝐢𝐧𝐱𝐝𝐱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𝒔𝒊𝒏𝒙𝒅𝒙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box>
                                <m:boxPr>
                                  <m:ctrlPr>
                                    <a:rPr lang="en-US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fun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-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SutonnyMJ" pitchFamily="2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−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𝐜𝐨𝐬𝟎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-(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0-1)=1(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dy=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dy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b="1" i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]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(1+1)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sup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[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loge² - log1 = 2 – 0 = 2 (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458200" cy="5715000"/>
              </a:xfrm>
              <a:blipFill rotWithShape="1">
                <a:blip r:embed="rId2"/>
                <a:stretch>
                  <a:fillRect l="-1081" r="-1801" b="-5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9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02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>
                <a:normAutofit lnSpcReduction="10000"/>
              </a:bodyPr>
              <a:lstStyle/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5.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brk m:alnAt="24"/>
                              </m:rPr>
                              <a:rPr lang="el-GR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m:rPr>
                                <m:brk m:alnAt="24"/>
                              </m:rPr>
                              <a:rPr lang="el-GR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l-GR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l-GR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l-GR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brk m:alnAt="24"/>
                              </m:r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m:rPr>
                                <m:brk m:alnAt="24"/>
                              </m:r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[x]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box>
                            <m:boxPr>
                              <m:ctrlPr>
                                <a:rPr lang="en-US" b="1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1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0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e>
                      </m:mr>
                      <m:mr>
                        <m:e>
                          <m:box>
                            <m:boxPr>
                              <m:ctrlPr>
                                <a:rPr lang="en-US" b="1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b="1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0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𝝅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 6.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dx= </a:t>
                </a:r>
                <a:r>
                  <a:rPr lang="en-US" b="1" dirty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mgvavb: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dx= 3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𝐚</m:t>
                          </m:r>
                        </m:e>
                      </m:mr>
                      <m:mr>
                        <m:e>
                          <m:box>
                            <m:boxPr>
                              <m:ctrlPr>
                                <a:rPr lang="en-US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b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1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𝐚</m:t>
                              </m:r>
                            </m:e>
                          </m:box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a³ + a³ = 2a³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8(ii).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b="1" i="0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mgvavb: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</m:mr>
                      <m:mr>
                        <m:e>
                          <m:box>
                            <m:boxPr>
                              <m:ctrlPr>
                                <a:rPr lang="en-US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b="1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box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-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9(i).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𝒍</m:t>
                        </m:r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𝒐𝒈</m:t>
                        </m:r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</a:p>
              <a:p>
                <a:pPr marL="0" lvl="0" indent="0">
                  <a:buClr>
                    <a:srgbClr val="F07F09"/>
                  </a:buClr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SutonnyMJ" pitchFamily="2" charset="0"/>
                    <a:cs typeface="SutonnyMJ" pitchFamily="2" charset="0"/>
                  </a:rPr>
                  <a:t>mgvavb: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𝐥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𝒐𝒈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𝐥</m:t>
                          </m:r>
                          <m:r>
                            <a:rPr lang="en-US" b="1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𝐨𝐠𝟐</m:t>
                          </m:r>
                        </m:e>
                      </m:mr>
                      <m:mr>
                        <m:e>
                          <m:r>
                            <a:rPr lang="en-US" b="1" i="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𝐥𝐨𝐠𝟏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𝐥𝐨𝐠𝟐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𝒆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𝐥𝐨𝐠𝟏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-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 = 1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buClr>
                    <a:srgbClr val="F07F09"/>
                  </a:buClr>
                  <a:buFont typeface="Wingdings" pitchFamily="2" charset="2"/>
                  <a:buChar char="q"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F07F09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 rotWithShape="1">
                <a:blip r:embed="rId2"/>
                <a:stretch>
                  <a:fillRect l="-1111" b="-55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BIIT (Bogra)\Desktop\3333\images.jpg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0962"/>
            <a:ext cx="1524000" cy="53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887</TotalTime>
  <Words>2581</Words>
  <Application>Microsoft Office PowerPoint</Application>
  <PresentationFormat>On-screen Show (4:3)</PresentationFormat>
  <Paragraphs>352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Bauhaus 93</vt:lpstr>
      <vt:lpstr>Calibri</vt:lpstr>
      <vt:lpstr>Cambria Math</vt:lpstr>
      <vt:lpstr>SutonnyMJ</vt:lpstr>
      <vt:lpstr>Times New Roman</vt:lpstr>
      <vt:lpstr>Wingdings</vt:lpstr>
      <vt:lpstr>Clarity</vt:lpstr>
      <vt:lpstr>Equation</vt:lpstr>
      <vt:lpstr>PowerPoint Presentation</vt:lpstr>
      <vt:lpstr>২য় পর্ব welq t g¨v_‡gwU·-2 welq †KvW t 25921</vt:lpstr>
      <vt:lpstr>Aa¨vq- 12</vt:lpstr>
      <vt:lpstr>        wcÖq wkÿv_x©e„›` wbw`ó †hvMR Aa¨v‡qi</vt:lpstr>
      <vt:lpstr>PowerPoint Presentation</vt:lpstr>
      <vt:lpstr>PowerPoint Presentation</vt:lpstr>
      <vt:lpstr>PowerPoint Presentation</vt:lpstr>
      <vt:lpstr>AwZ mswÿß cÖkœ</vt:lpstr>
      <vt:lpstr>AwZ mswÿß cÖkœ</vt:lpstr>
      <vt:lpstr>AwZ mswÿß cÖkœ</vt:lpstr>
      <vt:lpstr>AwZ mswÿß cÖkœ</vt:lpstr>
      <vt:lpstr>GB Aa¨v‡qi cwVZ AwZ mswÿß cÖkœvejx</vt:lpstr>
      <vt:lpstr>GB Aa¨v‡qi cwVZ AwZ mswÿß cÖkœvejx</vt:lpstr>
      <vt:lpstr>mswÿß cÖkœ</vt:lpstr>
      <vt:lpstr>PowerPoint Presentation</vt:lpstr>
      <vt:lpstr>PowerPoint Presentation</vt:lpstr>
      <vt:lpstr>13(i).∫_0^□(64&amp;π/4)▒〖〖cosx sin〗^3 xdx〗 Gi †hvwRZdj wbY©q Ki|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26. ∫_0^1▒dx/√(4-3x²)Gi †hvwRZ dj wbY©q Ki|</vt:lpstr>
      <vt:lpstr>PowerPoint Presentation</vt:lpstr>
      <vt:lpstr>GB Aa¨v‡qi cwVZ mswÿß cÖkœvejx</vt:lpstr>
      <vt:lpstr>GB Aa¨v‡qi cwVZ mswÿß cÖkœvejx</vt:lpstr>
      <vt:lpstr>PowerPoint Presentation</vt:lpstr>
      <vt:lpstr>PowerPoint Presentation</vt:lpstr>
      <vt:lpstr>PowerPoint Presentation</vt:lpstr>
      <vt:lpstr>PowerPoint Presentation</vt:lpstr>
      <vt:lpstr>GB Aa¨v‡qi cwVZ iPbvg~jK cÖkœvejx</vt:lpstr>
      <vt:lpstr>THANKS  A  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Aa¨vq - 15</dc:title>
  <dc:creator>BIIT (Bogra)</dc:creator>
  <cp:lastModifiedBy>gggggg KKKK</cp:lastModifiedBy>
  <cp:revision>131</cp:revision>
  <dcterms:created xsi:type="dcterms:W3CDTF">2013-11-15T10:25:39Z</dcterms:created>
  <dcterms:modified xsi:type="dcterms:W3CDTF">2024-10-23T07:00:38Z</dcterms:modified>
</cp:coreProperties>
</file>